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74" r:id="rId4"/>
    <p:sldId id="275" r:id="rId5"/>
    <p:sldId id="276" r:id="rId6"/>
    <p:sldId id="278" r:id="rId7"/>
    <p:sldId id="258" r:id="rId8"/>
    <p:sldId id="259" r:id="rId9"/>
    <p:sldId id="271" r:id="rId10"/>
    <p:sldId id="277" r:id="rId11"/>
    <p:sldId id="272" r:id="rId12"/>
    <p:sldId id="273" r:id="rId13"/>
    <p:sldId id="260" r:id="rId14"/>
    <p:sldId id="261" r:id="rId15"/>
    <p:sldId id="262" r:id="rId16"/>
    <p:sldId id="263" r:id="rId17"/>
    <p:sldId id="264" r:id="rId18"/>
    <p:sldId id="265" r:id="rId19"/>
    <p:sldId id="266" r:id="rId20"/>
    <p:sldId id="267" r:id="rId21"/>
    <p:sldId id="268" r:id="rId22"/>
    <p:sldId id="269" r:id="rId23"/>
    <p:sldId id="27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92" d="100"/>
          <a:sy n="92" d="100"/>
        </p:scale>
        <p:origin x="92"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eg>
</file>

<file path=ppt/media/image20.jpg>
</file>

<file path=ppt/media/image21.jpg>
</file>

<file path=ppt/media/image22.jpg>
</file>

<file path=ppt/media/image3.png>
</file>

<file path=ppt/media/image4.png>
</file>

<file path=ppt/media/image5.png>
</file>

<file path=ppt/media/image6.png>
</file>

<file path=ppt/media/image7.jpeg>
</file>

<file path=ppt/media/image8.jpg>
</file>

<file path=ppt/media/image9.jp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A241BA64-C4CC-4AC5-8B53-B46A56EB7537}" type="datetimeFigureOut">
              <a:rPr lang="en-US" smtClean="0"/>
              <a:t>5/26/2019</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5BBBCD25-D431-4210-9C64-D4429A026503}"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60391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241BA64-C4CC-4AC5-8B53-B46A56EB7537}" type="datetimeFigureOut">
              <a:rPr lang="en-US" smtClean="0"/>
              <a:t>5/26/2019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BBCD25-D431-4210-9C64-D4429A026503}" type="slidenum">
              <a:rPr lang="en-US" smtClean="0"/>
              <a:t>‹#›</a:t>
            </a:fld>
            <a:endParaRPr lang="en-US"/>
          </a:p>
        </p:txBody>
      </p:sp>
    </p:spTree>
    <p:extLst>
      <p:ext uri="{BB962C8B-B14F-4D97-AF65-F5344CB8AC3E}">
        <p14:creationId xmlns:p14="http://schemas.microsoft.com/office/powerpoint/2010/main" val="409677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41BA64-C4CC-4AC5-8B53-B46A56EB7537}" type="datetimeFigureOut">
              <a:rPr lang="en-US" smtClean="0"/>
              <a:t>5/26/2019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BCD25-D431-4210-9C64-D4429A026503}"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997534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41BA64-C4CC-4AC5-8B53-B46A56EB7537}" type="datetimeFigureOut">
              <a:rPr lang="en-US" smtClean="0"/>
              <a:t>5/26/2019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BCD25-D431-4210-9C64-D4429A026503}"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933535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41BA64-C4CC-4AC5-8B53-B46A56EB7537}" type="datetimeFigureOut">
              <a:rPr lang="en-US" smtClean="0"/>
              <a:t>5/26/2019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BCD25-D431-4210-9C64-D4429A026503}" type="slidenum">
              <a:rPr lang="en-US" smtClean="0"/>
              <a:t>‹#›</a:t>
            </a:fld>
            <a:endParaRPr lang="en-US"/>
          </a:p>
        </p:txBody>
      </p:sp>
    </p:spTree>
    <p:extLst>
      <p:ext uri="{BB962C8B-B14F-4D97-AF65-F5344CB8AC3E}">
        <p14:creationId xmlns:p14="http://schemas.microsoft.com/office/powerpoint/2010/main" val="42480006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41BA64-C4CC-4AC5-8B53-B46A56EB7537}" type="datetimeFigureOut">
              <a:rPr lang="en-US" smtClean="0"/>
              <a:t>5/26/2019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BCD25-D431-4210-9C64-D4429A026503}"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810874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41BA64-C4CC-4AC5-8B53-B46A56EB7537}" type="datetimeFigureOut">
              <a:rPr lang="en-US" smtClean="0"/>
              <a:t>5/26/2019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BCD25-D431-4210-9C64-D4429A026503}"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541486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41BA64-C4CC-4AC5-8B53-B46A56EB7537}" type="datetimeFigureOut">
              <a:rPr lang="en-US" smtClean="0"/>
              <a:t>5/26/2019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BCD25-D431-4210-9C64-D4429A026503}"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233667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41BA64-C4CC-4AC5-8B53-B46A56EB7537}" type="datetimeFigureOut">
              <a:rPr lang="en-US" smtClean="0"/>
              <a:t>5/26/2019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BCD25-D431-4210-9C64-D4429A026503}"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44420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41BA64-C4CC-4AC5-8B53-B46A56EB7537}" type="datetimeFigureOut">
              <a:rPr lang="en-US" smtClean="0"/>
              <a:t>5/26/2019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BCD25-D431-4210-9C64-D4429A026503}" type="slidenum">
              <a:rPr lang="en-US" smtClean="0"/>
              <a:t>‹#›</a:t>
            </a:fld>
            <a:endParaRPr lang="en-US"/>
          </a:p>
        </p:txBody>
      </p:sp>
    </p:spTree>
    <p:extLst>
      <p:ext uri="{BB962C8B-B14F-4D97-AF65-F5344CB8AC3E}">
        <p14:creationId xmlns:p14="http://schemas.microsoft.com/office/powerpoint/2010/main" val="3159526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41BA64-C4CC-4AC5-8B53-B46A56EB7537}" type="datetimeFigureOut">
              <a:rPr lang="en-US" smtClean="0"/>
              <a:t>5/26/2019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BCD25-D431-4210-9C64-D4429A026503}"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18334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41BA64-C4CC-4AC5-8B53-B46A56EB7537}" type="datetimeFigureOut">
              <a:rPr lang="en-US" smtClean="0"/>
              <a:t>5/26/2019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BBCD25-D431-4210-9C64-D4429A026503}" type="slidenum">
              <a:rPr lang="en-US" smtClean="0"/>
              <a:t>‹#›</a:t>
            </a:fld>
            <a:endParaRPr lang="en-US"/>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85153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41BA64-C4CC-4AC5-8B53-B46A56EB7537}" type="datetimeFigureOut">
              <a:rPr lang="en-US" smtClean="0"/>
              <a:t>5/26/2019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BBCD25-D431-4210-9C64-D4429A026503}"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42579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41BA64-C4CC-4AC5-8B53-B46A56EB7537}" type="datetimeFigureOut">
              <a:rPr lang="en-US" smtClean="0"/>
              <a:t>5/26/2019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BBCD25-D431-4210-9C64-D4429A026503}"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625486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41BA64-C4CC-4AC5-8B53-B46A56EB7537}" type="datetimeFigureOut">
              <a:rPr lang="en-US" smtClean="0"/>
              <a:t>5/26/2019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BBCD25-D431-4210-9C64-D4429A026503}" type="slidenum">
              <a:rPr lang="en-US" smtClean="0"/>
              <a:t>‹#›</a:t>
            </a:fld>
            <a:endParaRPr lang="en-US"/>
          </a:p>
        </p:txBody>
      </p:sp>
    </p:spTree>
    <p:extLst>
      <p:ext uri="{BB962C8B-B14F-4D97-AF65-F5344CB8AC3E}">
        <p14:creationId xmlns:p14="http://schemas.microsoft.com/office/powerpoint/2010/main" val="864039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241BA64-C4CC-4AC5-8B53-B46A56EB7537}" type="datetimeFigureOut">
              <a:rPr lang="en-US" smtClean="0"/>
              <a:t>5/26/2019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BBCD25-D431-4210-9C64-D4429A026503}"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88201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241BA64-C4CC-4AC5-8B53-B46A56EB7537}" type="datetimeFigureOut">
              <a:rPr lang="en-US" smtClean="0"/>
              <a:t>5/26/2019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BBCD25-D431-4210-9C64-D4429A026503}" type="slidenum">
              <a:rPr lang="en-US" smtClean="0"/>
              <a:t>‹#›</a:t>
            </a:fld>
            <a:endParaRPr lang="en-US"/>
          </a:p>
        </p:txBody>
      </p:sp>
    </p:spTree>
    <p:extLst>
      <p:ext uri="{BB962C8B-B14F-4D97-AF65-F5344CB8AC3E}">
        <p14:creationId xmlns:p14="http://schemas.microsoft.com/office/powerpoint/2010/main" val="32794228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241BA64-C4CC-4AC5-8B53-B46A56EB7537}" type="datetimeFigureOut">
              <a:rPr lang="en-US" smtClean="0"/>
              <a:t>5/26/2019</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BBBCD25-D431-4210-9C64-D4429A026503}" type="slidenum">
              <a:rPr lang="en-US" smtClean="0"/>
              <a:t>‹#›</a:t>
            </a:fld>
            <a:endParaRPr lang="en-US"/>
          </a:p>
        </p:txBody>
      </p:sp>
    </p:spTree>
    <p:extLst>
      <p:ext uri="{BB962C8B-B14F-4D97-AF65-F5344CB8AC3E}">
        <p14:creationId xmlns:p14="http://schemas.microsoft.com/office/powerpoint/2010/main" val="222138853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8.xml"/><Relationship Id="rId6" Type="http://schemas.openxmlformats.org/officeDocument/2006/relationships/hyperlink" Target="https://en.wikipedia.org/wiki/Arthurian_literature" TargetMode="External"/><Relationship Id="rId5" Type="http://schemas.openxmlformats.org/officeDocument/2006/relationships/image" Target="../media/image16.jp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8.jp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094E2-C5A5-4348-AA55-9BFA1A1D3BF9}"/>
              </a:ext>
            </a:extLst>
          </p:cNvPr>
          <p:cNvSpPr>
            <a:spLocks noGrp="1"/>
          </p:cNvSpPr>
          <p:nvPr>
            <p:ph type="ctrTitle"/>
          </p:nvPr>
        </p:nvSpPr>
        <p:spPr/>
        <p:txBody>
          <a:bodyPr/>
          <a:lstStyle/>
          <a:p>
            <a:r>
              <a:rPr lang="en-US" dirty="0"/>
              <a:t>“Araby”: James Joyce’s Dublin </a:t>
            </a:r>
          </a:p>
        </p:txBody>
      </p:sp>
      <p:sp>
        <p:nvSpPr>
          <p:cNvPr id="3" name="Subtitle 2">
            <a:extLst>
              <a:ext uri="{FF2B5EF4-FFF2-40B4-BE49-F238E27FC236}">
                <a16:creationId xmlns:a16="http://schemas.microsoft.com/office/drawing/2014/main" id="{71142402-4237-47DE-AAA3-F6E5EC3515BC}"/>
              </a:ext>
            </a:extLst>
          </p:cNvPr>
          <p:cNvSpPr>
            <a:spLocks noGrp="1"/>
          </p:cNvSpPr>
          <p:nvPr>
            <p:ph type="subTitle" idx="1"/>
          </p:nvPr>
        </p:nvSpPr>
        <p:spPr/>
        <p:txBody>
          <a:bodyPr/>
          <a:lstStyle/>
          <a:p>
            <a:r>
              <a:rPr lang="en-US" dirty="0"/>
              <a:t>Week Two: Analyzing Short Stories</a:t>
            </a:r>
          </a:p>
        </p:txBody>
      </p:sp>
    </p:spTree>
    <p:extLst>
      <p:ext uri="{BB962C8B-B14F-4D97-AF65-F5344CB8AC3E}">
        <p14:creationId xmlns:p14="http://schemas.microsoft.com/office/powerpoint/2010/main" val="39403323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text on a white background&#10;&#10;Description generated with high confidence">
            <a:extLst>
              <a:ext uri="{FF2B5EF4-FFF2-40B4-BE49-F238E27FC236}">
                <a16:creationId xmlns:a16="http://schemas.microsoft.com/office/drawing/2014/main" id="{3D27BA74-E08C-404C-B0F4-7E0804297B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7200" y="616944"/>
            <a:ext cx="3524250" cy="5624112"/>
          </a:xfrm>
          <a:prstGeom prst="rect">
            <a:avLst/>
          </a:prstGeom>
        </p:spPr>
      </p:pic>
    </p:spTree>
    <p:extLst>
      <p:ext uri="{BB962C8B-B14F-4D97-AF65-F5344CB8AC3E}">
        <p14:creationId xmlns:p14="http://schemas.microsoft.com/office/powerpoint/2010/main" val="3237117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E6FC17-669D-4F6B-892A-7DD290F7FE23}"/>
              </a:ext>
            </a:extLst>
          </p:cNvPr>
          <p:cNvSpPr>
            <a:spLocks noGrp="1"/>
          </p:cNvSpPr>
          <p:nvPr>
            <p:ph type="title"/>
          </p:nvPr>
        </p:nvSpPr>
        <p:spPr/>
        <p:txBody>
          <a:bodyPr>
            <a:normAutofit fontScale="90000"/>
          </a:bodyPr>
          <a:lstStyle/>
          <a:p>
            <a:r>
              <a:rPr lang="en-US" dirty="0"/>
              <a:t>The “Real” 1894 Araby versus the Story’s Representation of Araby</a:t>
            </a:r>
          </a:p>
        </p:txBody>
      </p:sp>
      <p:sp>
        <p:nvSpPr>
          <p:cNvPr id="5" name="Text Placeholder 4">
            <a:extLst>
              <a:ext uri="{FF2B5EF4-FFF2-40B4-BE49-F238E27FC236}">
                <a16:creationId xmlns:a16="http://schemas.microsoft.com/office/drawing/2014/main" id="{37111A99-22E9-458C-8F98-68FFB5BA61AF}"/>
              </a:ext>
            </a:extLst>
          </p:cNvPr>
          <p:cNvSpPr>
            <a:spLocks noGrp="1"/>
          </p:cNvSpPr>
          <p:nvPr>
            <p:ph type="body" idx="1"/>
          </p:nvPr>
        </p:nvSpPr>
        <p:spPr/>
        <p:txBody>
          <a:bodyPr/>
          <a:lstStyle/>
          <a:p>
            <a:r>
              <a:rPr lang="en-US" dirty="0"/>
              <a:t>Narrator’s Araby </a:t>
            </a:r>
          </a:p>
        </p:txBody>
      </p:sp>
      <p:sp>
        <p:nvSpPr>
          <p:cNvPr id="6" name="Content Placeholder 5">
            <a:extLst>
              <a:ext uri="{FF2B5EF4-FFF2-40B4-BE49-F238E27FC236}">
                <a16:creationId xmlns:a16="http://schemas.microsoft.com/office/drawing/2014/main" id="{23D4E014-DE76-4875-B938-7DDC2A53A3E2}"/>
              </a:ext>
            </a:extLst>
          </p:cNvPr>
          <p:cNvSpPr>
            <a:spLocks noGrp="1"/>
          </p:cNvSpPr>
          <p:nvPr>
            <p:ph sz="half" idx="2"/>
          </p:nvPr>
        </p:nvSpPr>
        <p:spPr/>
        <p:txBody>
          <a:bodyPr>
            <a:normAutofit fontScale="92500" lnSpcReduction="20000"/>
          </a:bodyPr>
          <a:lstStyle/>
          <a:p>
            <a:r>
              <a:rPr lang="en-US" dirty="0"/>
              <a:t>I could not find any sixpenny entrance and, fearing that the bazaar would be closed, I passed in quickly through a turnstile, handing a shilling to a weary-looking man. I found myself in a big hall girdled at half its height by a gallery. Nearly all the stalls were closed and the greater part of the hall was in darkness. </a:t>
            </a:r>
          </a:p>
        </p:txBody>
      </p:sp>
      <p:sp>
        <p:nvSpPr>
          <p:cNvPr id="7" name="Text Placeholder 6">
            <a:extLst>
              <a:ext uri="{FF2B5EF4-FFF2-40B4-BE49-F238E27FC236}">
                <a16:creationId xmlns:a16="http://schemas.microsoft.com/office/drawing/2014/main" id="{4DE1AFD9-28FB-4252-B19A-855D532FCBB9}"/>
              </a:ext>
            </a:extLst>
          </p:cNvPr>
          <p:cNvSpPr>
            <a:spLocks noGrp="1"/>
          </p:cNvSpPr>
          <p:nvPr>
            <p:ph type="body" sz="quarter" idx="3"/>
          </p:nvPr>
        </p:nvSpPr>
        <p:spPr/>
        <p:txBody>
          <a:bodyPr/>
          <a:lstStyle/>
          <a:p>
            <a:r>
              <a:rPr lang="en-US" dirty="0"/>
              <a:t>1894 Araby </a:t>
            </a:r>
          </a:p>
        </p:txBody>
      </p:sp>
      <p:sp>
        <p:nvSpPr>
          <p:cNvPr id="8" name="Content Placeholder 7">
            <a:extLst>
              <a:ext uri="{FF2B5EF4-FFF2-40B4-BE49-F238E27FC236}">
                <a16:creationId xmlns:a16="http://schemas.microsoft.com/office/drawing/2014/main" id="{D705339E-00F0-48CF-821E-488635CAB9CC}"/>
              </a:ext>
            </a:extLst>
          </p:cNvPr>
          <p:cNvSpPr>
            <a:spLocks noGrp="1"/>
          </p:cNvSpPr>
          <p:nvPr>
            <p:ph sz="quarter" idx="4"/>
          </p:nvPr>
        </p:nvSpPr>
        <p:spPr/>
        <p:txBody>
          <a:bodyPr>
            <a:noAutofit/>
          </a:bodyPr>
          <a:lstStyle/>
          <a:p>
            <a:r>
              <a:rPr lang="en-US" sz="1200" dirty="0"/>
              <a:t>The Araby Bazaar was, in reality, one of the largest public spectacles held in Dublin in the late nineteenth </a:t>
            </a:r>
            <a:r>
              <a:rPr lang="en-US" sz="1200" dirty="0" err="1"/>
              <a:t>century.At</a:t>
            </a:r>
            <a:r>
              <a:rPr lang="en-US" sz="1200" dirty="0"/>
              <a:t> least 92,000 visitors attended and one could deduce that a high percentage were Catholic</a:t>
            </a:r>
          </a:p>
          <a:p>
            <a:r>
              <a:rPr lang="en-US" sz="1200" dirty="0"/>
              <a:t>The prices Joyce quotes are, in fact, </a:t>
            </a:r>
            <a:r>
              <a:rPr lang="en-US" sz="1200" b="1" dirty="0"/>
              <a:t>accurate. </a:t>
            </a:r>
          </a:p>
          <a:p>
            <a:r>
              <a:rPr lang="en-US" sz="1200" dirty="0"/>
              <a:t>The admission-price for Araby, like the other bazaars, was two shillings for the day of the opening ceremony and one shilling per day thereafter, with a season ticket for the week costing four shillings. </a:t>
            </a:r>
            <a:r>
              <a:rPr lang="en-US" sz="1200" dirty="0">
                <a:highlight>
                  <a:srgbClr val="00FF00"/>
                </a:highlight>
              </a:rPr>
              <a:t>Children under twelve were admitted for half-price</a:t>
            </a:r>
            <a:r>
              <a:rPr lang="en-US" sz="1200" dirty="0"/>
              <a:t>. At most of the bazaars, certain entertainments cost extra. At Araby, entrance to the Paddock where the firework displays took place was sixpence extra, with seats in the Grand Stand costing either sixpence or one shilling each.</a:t>
            </a:r>
          </a:p>
        </p:txBody>
      </p:sp>
    </p:spTree>
    <p:extLst>
      <p:ext uri="{BB962C8B-B14F-4D97-AF65-F5344CB8AC3E}">
        <p14:creationId xmlns:p14="http://schemas.microsoft.com/office/powerpoint/2010/main" val="21251777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D50C8-224A-4EF8-AA99-98C547732966}"/>
              </a:ext>
            </a:extLst>
          </p:cNvPr>
          <p:cNvSpPr>
            <a:spLocks noGrp="1"/>
          </p:cNvSpPr>
          <p:nvPr>
            <p:ph type="title"/>
          </p:nvPr>
        </p:nvSpPr>
        <p:spPr/>
        <p:txBody>
          <a:bodyPr/>
          <a:lstStyle/>
          <a:p>
            <a:r>
              <a:rPr lang="en-US" dirty="0"/>
              <a:t>Historical versus Fictional Araby </a:t>
            </a:r>
          </a:p>
        </p:txBody>
      </p:sp>
      <p:sp>
        <p:nvSpPr>
          <p:cNvPr id="3" name="Text Placeholder 2">
            <a:extLst>
              <a:ext uri="{FF2B5EF4-FFF2-40B4-BE49-F238E27FC236}">
                <a16:creationId xmlns:a16="http://schemas.microsoft.com/office/drawing/2014/main" id="{A70810BF-7E9B-4B17-B278-52DCEB5370A2}"/>
              </a:ext>
            </a:extLst>
          </p:cNvPr>
          <p:cNvSpPr>
            <a:spLocks noGrp="1"/>
          </p:cNvSpPr>
          <p:nvPr>
            <p:ph type="body" idx="1"/>
          </p:nvPr>
        </p:nvSpPr>
        <p:spPr/>
        <p:txBody>
          <a:bodyPr/>
          <a:lstStyle/>
          <a:p>
            <a:r>
              <a:rPr lang="en-US" dirty="0"/>
              <a:t>Narrator’s Araby</a:t>
            </a:r>
          </a:p>
        </p:txBody>
      </p:sp>
      <p:sp>
        <p:nvSpPr>
          <p:cNvPr id="4" name="Content Placeholder 3">
            <a:extLst>
              <a:ext uri="{FF2B5EF4-FFF2-40B4-BE49-F238E27FC236}">
                <a16:creationId xmlns:a16="http://schemas.microsoft.com/office/drawing/2014/main" id="{3372E4E5-D813-4BF2-BAF6-3D74CC265BC0}"/>
              </a:ext>
            </a:extLst>
          </p:cNvPr>
          <p:cNvSpPr>
            <a:spLocks noGrp="1"/>
          </p:cNvSpPr>
          <p:nvPr>
            <p:ph sz="half" idx="2"/>
          </p:nvPr>
        </p:nvSpPr>
        <p:spPr/>
        <p:txBody>
          <a:bodyPr>
            <a:normAutofit fontScale="55000" lnSpcReduction="20000"/>
          </a:bodyPr>
          <a:lstStyle/>
          <a:p>
            <a:r>
              <a:rPr lang="en-US" dirty="0"/>
              <a:t>At the door of the stall a young lady was talking and laughing with two young gentlemen. I remarked their English accents and listened vaguely to their conversation. </a:t>
            </a:r>
          </a:p>
          <a:p>
            <a:r>
              <a:rPr lang="en-US" dirty="0"/>
              <a:t>“O, I never said such a thing!” </a:t>
            </a:r>
          </a:p>
          <a:p>
            <a:r>
              <a:rPr lang="en-US" dirty="0"/>
              <a:t>“O, but you did!” </a:t>
            </a:r>
          </a:p>
          <a:p>
            <a:r>
              <a:rPr lang="en-US" dirty="0"/>
              <a:t>“O, but I didn’t!” </a:t>
            </a:r>
          </a:p>
          <a:p>
            <a:r>
              <a:rPr lang="en-US" dirty="0"/>
              <a:t>“Didn’t she say that?” </a:t>
            </a:r>
          </a:p>
          <a:p>
            <a:r>
              <a:rPr lang="en-US" dirty="0"/>
              <a:t>“Yes. I heard her.” </a:t>
            </a:r>
          </a:p>
          <a:p>
            <a:r>
              <a:rPr lang="en-US" dirty="0"/>
              <a:t>“O, there’s a ... fib!” </a:t>
            </a:r>
          </a:p>
          <a:p>
            <a:endParaRPr lang="en-US" dirty="0"/>
          </a:p>
        </p:txBody>
      </p:sp>
      <p:sp>
        <p:nvSpPr>
          <p:cNvPr id="5" name="Text Placeholder 4">
            <a:extLst>
              <a:ext uri="{FF2B5EF4-FFF2-40B4-BE49-F238E27FC236}">
                <a16:creationId xmlns:a16="http://schemas.microsoft.com/office/drawing/2014/main" id="{FA49530C-8213-4505-A927-AE0EB2016FD4}"/>
              </a:ext>
            </a:extLst>
          </p:cNvPr>
          <p:cNvSpPr>
            <a:spLocks noGrp="1"/>
          </p:cNvSpPr>
          <p:nvPr>
            <p:ph type="body" sz="quarter" idx="3"/>
          </p:nvPr>
        </p:nvSpPr>
        <p:spPr/>
        <p:txBody>
          <a:bodyPr/>
          <a:lstStyle/>
          <a:p>
            <a:r>
              <a:rPr lang="en-US" dirty="0"/>
              <a:t>1894 Araby </a:t>
            </a:r>
          </a:p>
        </p:txBody>
      </p:sp>
      <p:sp>
        <p:nvSpPr>
          <p:cNvPr id="6" name="Content Placeholder 5">
            <a:extLst>
              <a:ext uri="{FF2B5EF4-FFF2-40B4-BE49-F238E27FC236}">
                <a16:creationId xmlns:a16="http://schemas.microsoft.com/office/drawing/2014/main" id="{803C744B-9E24-40EA-9F32-699555E39DE0}"/>
              </a:ext>
            </a:extLst>
          </p:cNvPr>
          <p:cNvSpPr>
            <a:spLocks noGrp="1"/>
          </p:cNvSpPr>
          <p:nvPr>
            <p:ph sz="quarter" idx="4"/>
          </p:nvPr>
        </p:nvSpPr>
        <p:spPr/>
        <p:txBody>
          <a:bodyPr>
            <a:normAutofit fontScale="70000" lnSpcReduction="20000"/>
          </a:bodyPr>
          <a:lstStyle/>
          <a:p>
            <a:r>
              <a:rPr lang="en-US" dirty="0"/>
              <a:t>In Joyce's 'Araby', the bazaar-girls and their customers whose conversation the narrator overhears are described as having 'English accents' ('Araby', 25.193-4). In reality, however, </a:t>
            </a:r>
            <a:r>
              <a:rPr lang="en-US" dirty="0">
                <a:highlight>
                  <a:srgbClr val="00FF00"/>
                </a:highlight>
              </a:rPr>
              <a:t>the volunteers at the Araby Bazaar were Irish</a:t>
            </a:r>
            <a:r>
              <a:rPr lang="en-US" dirty="0"/>
              <a:t>. This is either another example of Joyce's creative adaptation of the real bazaar, or is possibly intended as </a:t>
            </a:r>
            <a:r>
              <a:rPr lang="en-US" dirty="0">
                <a:highlight>
                  <a:srgbClr val="00FF00"/>
                </a:highlight>
              </a:rPr>
              <a:t>an indication that these upper-middle-class Irish voices sounded English to the lower-middle-class narrator's inexperienced ear.</a:t>
            </a:r>
          </a:p>
        </p:txBody>
      </p:sp>
    </p:spTree>
    <p:extLst>
      <p:ext uri="{BB962C8B-B14F-4D97-AF65-F5344CB8AC3E}">
        <p14:creationId xmlns:p14="http://schemas.microsoft.com/office/powerpoint/2010/main" val="4149527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EEE2E6-5D68-426D-B2DD-334B93320168}"/>
              </a:ext>
            </a:extLst>
          </p:cNvPr>
          <p:cNvSpPr>
            <a:spLocks noGrp="1"/>
          </p:cNvSpPr>
          <p:nvPr>
            <p:ph type="title"/>
          </p:nvPr>
        </p:nvSpPr>
        <p:spPr/>
        <p:txBody>
          <a:bodyPr>
            <a:normAutofit fontScale="90000"/>
          </a:bodyPr>
          <a:lstStyle/>
          <a:p>
            <a:pPr marL="285750" lvl="0" indent="-285750" algn="l">
              <a:spcBef>
                <a:spcPct val="20000"/>
              </a:spcBef>
              <a:spcAft>
                <a:spcPts val="600"/>
              </a:spcAft>
              <a:buClr>
                <a:srgbClr val="B15E28"/>
              </a:buClr>
              <a:buSzPct val="115000"/>
              <a:buFont typeface="Arial"/>
              <a:buChar char="•"/>
            </a:pPr>
            <a:br>
              <a:rPr lang="en-US" dirty="0"/>
            </a:br>
            <a:br>
              <a:rPr lang="en-US" dirty="0"/>
            </a:br>
            <a:r>
              <a:rPr lang="en-US" dirty="0"/>
              <a:t>Allusions to Romantic and Gothic Literature</a:t>
            </a:r>
            <a:br>
              <a:rPr lang="en-US" dirty="0"/>
            </a:br>
            <a:r>
              <a:rPr lang="en-US" dirty="0"/>
              <a:t>“</a:t>
            </a:r>
            <a:r>
              <a:rPr lang="en-US" sz="1800" dirty="0">
                <a:ln>
                  <a:noFill/>
                </a:ln>
                <a:solidFill>
                  <a:prstClr val="black">
                    <a:lumMod val="85000"/>
                    <a:lumOff val="15000"/>
                  </a:prstClr>
                </a:solidFill>
                <a:ea typeface="+mn-ea"/>
                <a:cs typeface="+mn-cs"/>
              </a:rPr>
              <a:t>Among these I found a few paper-covered books, the pages of which were curled and damp: </a:t>
            </a:r>
            <a:r>
              <a:rPr lang="en-US" sz="1800" i="1" dirty="0">
                <a:ln>
                  <a:noFill/>
                </a:ln>
                <a:solidFill>
                  <a:prstClr val="black">
                    <a:lumMod val="85000"/>
                    <a:lumOff val="15000"/>
                  </a:prstClr>
                </a:solidFill>
                <a:ea typeface="+mn-ea"/>
                <a:cs typeface="+mn-cs"/>
              </a:rPr>
              <a:t>The Abbot</a:t>
            </a:r>
            <a:r>
              <a:rPr lang="en-US" sz="1800" dirty="0">
                <a:ln>
                  <a:noFill/>
                </a:ln>
                <a:solidFill>
                  <a:prstClr val="black">
                    <a:lumMod val="85000"/>
                    <a:lumOff val="15000"/>
                  </a:prstClr>
                </a:solidFill>
                <a:ea typeface="+mn-ea"/>
                <a:cs typeface="+mn-cs"/>
              </a:rPr>
              <a:t>, by Walter Scott, </a:t>
            </a:r>
            <a:r>
              <a:rPr lang="en-US" sz="1800" i="1" dirty="0">
                <a:ln>
                  <a:noFill/>
                </a:ln>
                <a:solidFill>
                  <a:prstClr val="black">
                    <a:lumMod val="85000"/>
                    <a:lumOff val="15000"/>
                  </a:prstClr>
                </a:solidFill>
                <a:ea typeface="+mn-ea"/>
                <a:cs typeface="+mn-cs"/>
              </a:rPr>
              <a:t>The Devout Communicant</a:t>
            </a:r>
            <a:r>
              <a:rPr lang="en-US" sz="1800" dirty="0">
                <a:ln>
                  <a:noFill/>
                </a:ln>
                <a:solidFill>
                  <a:prstClr val="black">
                    <a:lumMod val="85000"/>
                    <a:lumOff val="15000"/>
                  </a:prstClr>
                </a:solidFill>
                <a:ea typeface="+mn-ea"/>
                <a:cs typeface="+mn-cs"/>
              </a:rPr>
              <a:t> and </a:t>
            </a:r>
            <a:r>
              <a:rPr lang="en-US" sz="1800" i="1" dirty="0">
                <a:ln>
                  <a:noFill/>
                </a:ln>
                <a:solidFill>
                  <a:prstClr val="black">
                    <a:lumMod val="85000"/>
                    <a:lumOff val="15000"/>
                  </a:prstClr>
                </a:solidFill>
                <a:ea typeface="+mn-ea"/>
                <a:cs typeface="+mn-cs"/>
              </a:rPr>
              <a:t>The Memoirs of </a:t>
            </a:r>
            <a:r>
              <a:rPr lang="en-US" sz="1800" i="1" dirty="0" err="1">
                <a:ln>
                  <a:noFill/>
                </a:ln>
                <a:solidFill>
                  <a:prstClr val="black">
                    <a:lumMod val="85000"/>
                    <a:lumOff val="15000"/>
                  </a:prstClr>
                </a:solidFill>
                <a:ea typeface="+mn-ea"/>
                <a:cs typeface="+mn-cs"/>
              </a:rPr>
              <a:t>Vidocq</a:t>
            </a:r>
            <a:r>
              <a:rPr lang="en-US" sz="1800" dirty="0">
                <a:ln>
                  <a:noFill/>
                </a:ln>
                <a:solidFill>
                  <a:prstClr val="black">
                    <a:lumMod val="85000"/>
                    <a:lumOff val="15000"/>
                  </a:prstClr>
                </a:solidFill>
                <a:ea typeface="+mn-ea"/>
                <a:cs typeface="+mn-cs"/>
              </a:rPr>
              <a:t>. I liked the last best because its leaves were yellow.”</a:t>
            </a:r>
            <a:br>
              <a:rPr lang="en-US" sz="900" dirty="0">
                <a:ln>
                  <a:noFill/>
                </a:ln>
                <a:solidFill>
                  <a:prstClr val="black">
                    <a:lumMod val="85000"/>
                    <a:lumOff val="15000"/>
                  </a:prstClr>
                </a:solidFill>
                <a:ea typeface="+mn-ea"/>
                <a:cs typeface="+mn-cs"/>
              </a:rPr>
            </a:br>
            <a:br>
              <a:rPr lang="en-US" dirty="0"/>
            </a:br>
            <a:r>
              <a:rPr lang="en-US" dirty="0"/>
              <a:t> </a:t>
            </a:r>
          </a:p>
        </p:txBody>
      </p:sp>
      <p:sp>
        <p:nvSpPr>
          <p:cNvPr id="3" name="Content Placeholder 2">
            <a:extLst>
              <a:ext uri="{FF2B5EF4-FFF2-40B4-BE49-F238E27FC236}">
                <a16:creationId xmlns:a16="http://schemas.microsoft.com/office/drawing/2014/main" id="{EEB29AEF-EB3B-41ED-9122-CCBE4771B9CA}"/>
              </a:ext>
            </a:extLst>
          </p:cNvPr>
          <p:cNvSpPr>
            <a:spLocks noGrp="1"/>
          </p:cNvSpPr>
          <p:nvPr>
            <p:ph sz="half" idx="1"/>
          </p:nvPr>
        </p:nvSpPr>
        <p:spPr/>
        <p:txBody>
          <a:bodyPr>
            <a:normAutofit fontScale="77500" lnSpcReduction="20000"/>
          </a:bodyPr>
          <a:lstStyle/>
          <a:p>
            <a:r>
              <a:rPr lang="en-US" i="1" dirty="0">
                <a:highlight>
                  <a:srgbClr val="00FF00"/>
                </a:highlight>
              </a:rPr>
              <a:t>The Abbot</a:t>
            </a:r>
            <a:r>
              <a:rPr lang="en-US" dirty="0"/>
              <a:t>, by </a:t>
            </a:r>
            <a:r>
              <a:rPr lang="en-US" dirty="0">
                <a:highlight>
                  <a:srgbClr val="00FF00"/>
                </a:highlight>
              </a:rPr>
              <a:t>Sir Walter Scott </a:t>
            </a:r>
            <a:r>
              <a:rPr lang="en-US" dirty="0"/>
              <a:t>is a 19</a:t>
            </a:r>
            <a:r>
              <a:rPr lang="en-US" baseline="30000" dirty="0"/>
              <a:t>th</a:t>
            </a:r>
            <a:r>
              <a:rPr lang="en-US" dirty="0"/>
              <a:t> century historical novel which idealizes Mary, Queen of Scotts (a Catholic) who was executed by Queen Elizabeth in 1567</a:t>
            </a:r>
          </a:p>
          <a:p>
            <a:r>
              <a:rPr lang="en-US" i="1" dirty="0">
                <a:highlight>
                  <a:srgbClr val="00FF00"/>
                </a:highlight>
              </a:rPr>
              <a:t>The Devout Communicant</a:t>
            </a:r>
            <a:r>
              <a:rPr lang="en-US" dirty="0"/>
              <a:t> is a piece of Catholic devotional literature could have referred to any of several works, but certainly includes pious language and religious icons </a:t>
            </a:r>
          </a:p>
          <a:p>
            <a:r>
              <a:rPr lang="en-US" i="1" dirty="0">
                <a:highlight>
                  <a:srgbClr val="00FF00"/>
                </a:highlight>
              </a:rPr>
              <a:t>The Memoirs of </a:t>
            </a:r>
            <a:r>
              <a:rPr lang="en-US" i="1" dirty="0" err="1">
                <a:highlight>
                  <a:srgbClr val="00FF00"/>
                </a:highlight>
              </a:rPr>
              <a:t>Vidocq</a:t>
            </a:r>
            <a:r>
              <a:rPr lang="en-US" i="1" dirty="0">
                <a:highlight>
                  <a:srgbClr val="00FF00"/>
                </a:highlight>
              </a:rPr>
              <a:t> </a:t>
            </a:r>
            <a:r>
              <a:rPr lang="en-US" dirty="0"/>
              <a:t>was a popular account of a </a:t>
            </a:r>
            <a:r>
              <a:rPr lang="en-US" dirty="0">
                <a:highlight>
                  <a:srgbClr val="00FF00"/>
                </a:highlight>
              </a:rPr>
              <a:t>criminal</a:t>
            </a:r>
            <a:r>
              <a:rPr lang="en-US" dirty="0"/>
              <a:t> named </a:t>
            </a:r>
            <a:r>
              <a:rPr lang="en-US" dirty="0" err="1"/>
              <a:t>Vidocq</a:t>
            </a:r>
            <a:r>
              <a:rPr lang="en-US" dirty="0"/>
              <a:t> (1775-1857) turned detective and translated from the French into English by and Irishman</a:t>
            </a:r>
          </a:p>
        </p:txBody>
      </p:sp>
      <p:pic>
        <p:nvPicPr>
          <p:cNvPr id="7" name="Content Placeholder 6">
            <a:extLst>
              <a:ext uri="{FF2B5EF4-FFF2-40B4-BE49-F238E27FC236}">
                <a16:creationId xmlns:a16="http://schemas.microsoft.com/office/drawing/2014/main" id="{7AA68DA8-3030-433C-BFE6-973675CD632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903590" y="2560320"/>
            <a:ext cx="1989962" cy="3309937"/>
          </a:xfrm>
        </p:spPr>
      </p:pic>
      <p:pic>
        <p:nvPicPr>
          <p:cNvPr id="9" name="Picture 8">
            <a:extLst>
              <a:ext uri="{FF2B5EF4-FFF2-40B4-BE49-F238E27FC236}">
                <a16:creationId xmlns:a16="http://schemas.microsoft.com/office/drawing/2014/main" id="{CE60006F-D10E-4F69-888D-EA410BCAB0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1543" y="2493645"/>
            <a:ext cx="1917256" cy="3606837"/>
          </a:xfrm>
          <a:prstGeom prst="rect">
            <a:avLst/>
          </a:prstGeom>
        </p:spPr>
      </p:pic>
    </p:spTree>
    <p:extLst>
      <p:ext uri="{BB962C8B-B14F-4D97-AF65-F5344CB8AC3E}">
        <p14:creationId xmlns:p14="http://schemas.microsoft.com/office/powerpoint/2010/main" val="17123476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FE04D0-F9E4-4134-9A7F-676FAB3A978B}"/>
              </a:ext>
            </a:extLst>
          </p:cNvPr>
          <p:cNvSpPr>
            <a:spLocks noGrp="1"/>
          </p:cNvSpPr>
          <p:nvPr>
            <p:ph type="title"/>
          </p:nvPr>
        </p:nvSpPr>
        <p:spPr/>
        <p:txBody>
          <a:bodyPr/>
          <a:lstStyle/>
          <a:p>
            <a:r>
              <a:rPr lang="en-US" dirty="0"/>
              <a:t>Why is she called “Mangan’s sister”</a:t>
            </a:r>
          </a:p>
        </p:txBody>
      </p:sp>
      <p:sp>
        <p:nvSpPr>
          <p:cNvPr id="8" name="Text Placeholder 7">
            <a:extLst>
              <a:ext uri="{FF2B5EF4-FFF2-40B4-BE49-F238E27FC236}">
                <a16:creationId xmlns:a16="http://schemas.microsoft.com/office/drawing/2014/main" id="{93507F10-9EEC-4C0C-AB4D-08815BA4A3B0}"/>
              </a:ext>
            </a:extLst>
          </p:cNvPr>
          <p:cNvSpPr>
            <a:spLocks noGrp="1"/>
          </p:cNvSpPr>
          <p:nvPr>
            <p:ph type="body" idx="1"/>
          </p:nvPr>
        </p:nvSpPr>
        <p:spPr/>
        <p:txBody>
          <a:bodyPr/>
          <a:lstStyle/>
          <a:p>
            <a:r>
              <a:rPr lang="en-US" dirty="0"/>
              <a:t>Joyce’s Mangan </a:t>
            </a:r>
          </a:p>
        </p:txBody>
      </p:sp>
      <p:sp>
        <p:nvSpPr>
          <p:cNvPr id="9" name="Content Placeholder 8">
            <a:extLst>
              <a:ext uri="{FF2B5EF4-FFF2-40B4-BE49-F238E27FC236}">
                <a16:creationId xmlns:a16="http://schemas.microsoft.com/office/drawing/2014/main" id="{84870DB6-2C6A-47FD-A611-E0ECFE1D177A}"/>
              </a:ext>
            </a:extLst>
          </p:cNvPr>
          <p:cNvSpPr>
            <a:spLocks noGrp="1"/>
          </p:cNvSpPr>
          <p:nvPr>
            <p:ph sz="half" idx="2"/>
          </p:nvPr>
        </p:nvSpPr>
        <p:spPr/>
        <p:txBody>
          <a:bodyPr/>
          <a:lstStyle/>
          <a:p>
            <a:r>
              <a:rPr lang="en-US" sz="1600" dirty="0">
                <a:highlight>
                  <a:srgbClr val="00FF00"/>
                </a:highlight>
              </a:rPr>
              <a:t>James Clarence Mangan </a:t>
            </a:r>
            <a:r>
              <a:rPr lang="en-US" sz="1600" dirty="0"/>
              <a:t>(1803-1849) was </a:t>
            </a:r>
            <a:r>
              <a:rPr lang="en-US" sz="1600" dirty="0">
                <a:highlight>
                  <a:srgbClr val="00FF00"/>
                </a:highlight>
              </a:rPr>
              <a:t>an Irish romantic poet</a:t>
            </a:r>
            <a:r>
              <a:rPr lang="en-US" sz="1600" dirty="0"/>
              <a:t> and one of Joyce’s favorites </a:t>
            </a:r>
          </a:p>
          <a:p>
            <a:r>
              <a:rPr lang="en-US" sz="1600" dirty="0"/>
              <a:t>Joyce presented a paper on Mangan in February of 1902, which was later published in the student literary magazine </a:t>
            </a:r>
          </a:p>
          <a:p>
            <a:r>
              <a:rPr lang="en-US" sz="1600" dirty="0"/>
              <a:t>Most interesting, the poet Mangan often wrote poems in which he </a:t>
            </a:r>
            <a:r>
              <a:rPr lang="en-US" sz="1600" dirty="0">
                <a:highlight>
                  <a:srgbClr val="00FF00"/>
                </a:highlight>
              </a:rPr>
              <a:t>pretended were translations from the Arabic </a:t>
            </a:r>
            <a:r>
              <a:rPr lang="en-US" sz="1600" dirty="0"/>
              <a:t>(although Mangan did not know what language</a:t>
            </a:r>
          </a:p>
          <a:p>
            <a:endParaRPr lang="en-US" dirty="0"/>
          </a:p>
        </p:txBody>
      </p:sp>
      <p:sp>
        <p:nvSpPr>
          <p:cNvPr id="10" name="Text Placeholder 9">
            <a:extLst>
              <a:ext uri="{FF2B5EF4-FFF2-40B4-BE49-F238E27FC236}">
                <a16:creationId xmlns:a16="http://schemas.microsoft.com/office/drawing/2014/main" id="{78DF124D-4AA7-4CEC-9FF8-B4461E554F85}"/>
              </a:ext>
            </a:extLst>
          </p:cNvPr>
          <p:cNvSpPr>
            <a:spLocks noGrp="1"/>
          </p:cNvSpPr>
          <p:nvPr>
            <p:ph type="body" sz="quarter" idx="3"/>
          </p:nvPr>
        </p:nvSpPr>
        <p:spPr/>
        <p:txBody>
          <a:bodyPr/>
          <a:lstStyle/>
          <a:p>
            <a:r>
              <a:rPr lang="en-US" dirty="0"/>
              <a:t>The narrator’s Mangan’s sister </a:t>
            </a:r>
          </a:p>
        </p:txBody>
      </p:sp>
      <p:sp>
        <p:nvSpPr>
          <p:cNvPr id="11" name="Content Placeholder 10">
            <a:extLst>
              <a:ext uri="{FF2B5EF4-FFF2-40B4-BE49-F238E27FC236}">
                <a16:creationId xmlns:a16="http://schemas.microsoft.com/office/drawing/2014/main" id="{6370649A-9FE6-4709-A9DF-872C3F7422FF}"/>
              </a:ext>
            </a:extLst>
          </p:cNvPr>
          <p:cNvSpPr>
            <a:spLocks noGrp="1"/>
          </p:cNvSpPr>
          <p:nvPr>
            <p:ph sz="quarter" idx="4"/>
          </p:nvPr>
        </p:nvSpPr>
        <p:spPr/>
        <p:txBody>
          <a:bodyPr>
            <a:normAutofit fontScale="70000" lnSpcReduction="20000"/>
          </a:bodyPr>
          <a:lstStyle/>
          <a:p>
            <a:r>
              <a:rPr lang="en-US" dirty="0"/>
              <a:t>Or if </a:t>
            </a:r>
            <a:r>
              <a:rPr lang="en-US" b="1" dirty="0"/>
              <a:t>Mangan’s sister </a:t>
            </a:r>
            <a:r>
              <a:rPr lang="en-US" dirty="0"/>
              <a:t>came out on the doorstep to call </a:t>
            </a:r>
            <a:r>
              <a:rPr lang="en-US" b="1" dirty="0"/>
              <a:t>her </a:t>
            </a:r>
            <a:r>
              <a:rPr lang="en-US" dirty="0"/>
              <a:t>brother in to his tea we watched </a:t>
            </a:r>
            <a:r>
              <a:rPr lang="en-US" b="1" dirty="0"/>
              <a:t>her </a:t>
            </a:r>
            <a:r>
              <a:rPr lang="en-US" dirty="0">
                <a:highlight>
                  <a:srgbClr val="FFFF00"/>
                </a:highlight>
              </a:rPr>
              <a:t>from our shadow </a:t>
            </a:r>
            <a:r>
              <a:rPr lang="en-US" dirty="0"/>
              <a:t>peer up and down the street. We waited to see whether </a:t>
            </a:r>
            <a:r>
              <a:rPr lang="en-US" b="1" dirty="0"/>
              <a:t>she </a:t>
            </a:r>
            <a:r>
              <a:rPr lang="en-US" dirty="0"/>
              <a:t>would remain or go in and, if </a:t>
            </a:r>
            <a:r>
              <a:rPr lang="en-US" b="1" dirty="0"/>
              <a:t>she </a:t>
            </a:r>
            <a:r>
              <a:rPr lang="en-US" dirty="0"/>
              <a:t>remained, </a:t>
            </a:r>
            <a:r>
              <a:rPr lang="en-US" dirty="0">
                <a:highlight>
                  <a:srgbClr val="FFFF00"/>
                </a:highlight>
              </a:rPr>
              <a:t>we left our shadow </a:t>
            </a:r>
            <a:r>
              <a:rPr lang="en-US" dirty="0"/>
              <a:t>and walked up to Mangan’s steps resignedly. </a:t>
            </a:r>
            <a:r>
              <a:rPr lang="en-US" b="1" dirty="0"/>
              <a:t>She</a:t>
            </a:r>
            <a:r>
              <a:rPr lang="en-US" dirty="0"/>
              <a:t> was waiting for us, </a:t>
            </a:r>
            <a:r>
              <a:rPr lang="en-US" dirty="0">
                <a:highlight>
                  <a:srgbClr val="FFFF00"/>
                </a:highlight>
              </a:rPr>
              <a:t>her figure defined by the light </a:t>
            </a:r>
            <a:r>
              <a:rPr lang="en-US" dirty="0"/>
              <a:t>from the half-opened door. </a:t>
            </a:r>
            <a:r>
              <a:rPr lang="en-US" b="1" dirty="0"/>
              <a:t>Her</a:t>
            </a:r>
            <a:r>
              <a:rPr lang="en-US" dirty="0"/>
              <a:t> brother always teased </a:t>
            </a:r>
            <a:r>
              <a:rPr lang="en-US" b="1" dirty="0"/>
              <a:t>her </a:t>
            </a:r>
            <a:r>
              <a:rPr lang="en-US" dirty="0"/>
              <a:t>before he obeyed and I stood by the railings looking at </a:t>
            </a:r>
            <a:r>
              <a:rPr lang="en-US" b="1" dirty="0"/>
              <a:t>her</a:t>
            </a:r>
            <a:r>
              <a:rPr lang="en-US" b="1" dirty="0">
                <a:highlight>
                  <a:srgbClr val="FFFF00"/>
                </a:highlight>
              </a:rPr>
              <a:t>.</a:t>
            </a:r>
            <a:r>
              <a:rPr lang="en-US" dirty="0">
                <a:highlight>
                  <a:srgbClr val="FFFF00"/>
                </a:highlight>
              </a:rPr>
              <a:t> </a:t>
            </a:r>
            <a:r>
              <a:rPr lang="en-US" b="1" dirty="0">
                <a:highlight>
                  <a:srgbClr val="FFFF00"/>
                </a:highlight>
              </a:rPr>
              <a:t>Her</a:t>
            </a:r>
            <a:r>
              <a:rPr lang="en-US" dirty="0">
                <a:highlight>
                  <a:srgbClr val="FFFF00"/>
                </a:highlight>
              </a:rPr>
              <a:t> dress swung as she moved her body and the soft rope of her hair tossed from side to side. </a:t>
            </a:r>
          </a:p>
        </p:txBody>
      </p:sp>
    </p:spTree>
    <p:extLst>
      <p:ext uri="{BB962C8B-B14F-4D97-AF65-F5344CB8AC3E}">
        <p14:creationId xmlns:p14="http://schemas.microsoft.com/office/powerpoint/2010/main" val="4208143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D1F93C3-249C-40DF-902D-E9D0EFC5F700}"/>
              </a:ext>
            </a:extLst>
          </p:cNvPr>
          <p:cNvSpPr>
            <a:spLocks noGrp="1"/>
          </p:cNvSpPr>
          <p:nvPr>
            <p:ph type="title"/>
          </p:nvPr>
        </p:nvSpPr>
        <p:spPr/>
        <p:txBody>
          <a:bodyPr/>
          <a:lstStyle/>
          <a:p>
            <a:r>
              <a:rPr lang="en-US" dirty="0"/>
              <a:t>Close-reading “Mangan’s sister”</a:t>
            </a:r>
          </a:p>
        </p:txBody>
      </p:sp>
      <p:sp>
        <p:nvSpPr>
          <p:cNvPr id="8" name="Content Placeholder 7">
            <a:extLst>
              <a:ext uri="{FF2B5EF4-FFF2-40B4-BE49-F238E27FC236}">
                <a16:creationId xmlns:a16="http://schemas.microsoft.com/office/drawing/2014/main" id="{C903DD65-68AB-4C10-A2C0-8117ABFF7B45}"/>
              </a:ext>
            </a:extLst>
          </p:cNvPr>
          <p:cNvSpPr>
            <a:spLocks noGrp="1"/>
          </p:cNvSpPr>
          <p:nvPr>
            <p:ph idx="1"/>
          </p:nvPr>
        </p:nvSpPr>
        <p:spPr/>
        <p:txBody>
          <a:bodyPr>
            <a:normAutofit fontScale="62500" lnSpcReduction="20000"/>
          </a:bodyPr>
          <a:lstStyle/>
          <a:p>
            <a:r>
              <a:rPr lang="en-US" dirty="0"/>
              <a:t>Every morning I lay on the floor in the front </a:t>
            </a:r>
            <a:r>
              <a:rPr lang="en-US" dirty="0" err="1"/>
              <a:t>parlour</a:t>
            </a:r>
            <a:r>
              <a:rPr lang="en-US" dirty="0"/>
              <a:t> watching </a:t>
            </a:r>
            <a:r>
              <a:rPr lang="en-US" b="1" dirty="0"/>
              <a:t>her</a:t>
            </a:r>
            <a:r>
              <a:rPr lang="en-US" dirty="0"/>
              <a:t> door. </a:t>
            </a:r>
            <a:r>
              <a:rPr lang="en-US" dirty="0">
                <a:highlight>
                  <a:srgbClr val="FFFF00"/>
                </a:highlight>
              </a:rPr>
              <a:t>The blind </a:t>
            </a:r>
            <a:r>
              <a:rPr lang="en-US" dirty="0"/>
              <a:t>was pulled down to within an inch of the sash so that I could not be seen. When </a:t>
            </a:r>
            <a:r>
              <a:rPr lang="en-US" b="1" dirty="0"/>
              <a:t>she</a:t>
            </a:r>
            <a:r>
              <a:rPr lang="en-US" dirty="0"/>
              <a:t> came out on the doorstep my heart leaped. I ran to the hall, seized my books and followed </a:t>
            </a:r>
            <a:r>
              <a:rPr lang="en-US" b="1" dirty="0"/>
              <a:t>her. </a:t>
            </a:r>
            <a:r>
              <a:rPr lang="en-US" dirty="0"/>
              <a:t>I kept </a:t>
            </a:r>
            <a:r>
              <a:rPr lang="en-US" b="1" dirty="0"/>
              <a:t>her brown figure </a:t>
            </a:r>
            <a:r>
              <a:rPr lang="en-US" dirty="0"/>
              <a:t>always in my eye and, when we came near the point at which our ways diverged, I quickened my pace and passed </a:t>
            </a:r>
            <a:r>
              <a:rPr lang="en-US" b="1" dirty="0"/>
              <a:t>her.</a:t>
            </a:r>
            <a:r>
              <a:rPr lang="en-US" dirty="0"/>
              <a:t> This happened morning after morning. I had never spoken to </a:t>
            </a:r>
            <a:r>
              <a:rPr lang="en-US" b="1" dirty="0"/>
              <a:t>her</a:t>
            </a:r>
            <a:r>
              <a:rPr lang="en-US" dirty="0"/>
              <a:t>, except for a few casual words, and yet </a:t>
            </a:r>
            <a:r>
              <a:rPr lang="en-US" b="1" dirty="0"/>
              <a:t>her</a:t>
            </a:r>
            <a:r>
              <a:rPr lang="en-US" dirty="0"/>
              <a:t> name was like a summons to all my </a:t>
            </a:r>
            <a:r>
              <a:rPr lang="en-US" dirty="0">
                <a:highlight>
                  <a:srgbClr val="FFFF00"/>
                </a:highlight>
              </a:rPr>
              <a:t>foolish blood</a:t>
            </a:r>
            <a:r>
              <a:rPr lang="en-US" dirty="0"/>
              <a:t>. </a:t>
            </a:r>
          </a:p>
          <a:p>
            <a:r>
              <a:rPr lang="en-US" b="1" dirty="0"/>
              <a:t>Her image </a:t>
            </a:r>
            <a:r>
              <a:rPr lang="en-US" dirty="0"/>
              <a:t>accompanied me even in places the </a:t>
            </a:r>
            <a:r>
              <a:rPr lang="en-US" dirty="0">
                <a:highlight>
                  <a:srgbClr val="FFFF00"/>
                </a:highlight>
              </a:rPr>
              <a:t>most hostile to romance</a:t>
            </a:r>
            <a:r>
              <a:rPr lang="en-US" dirty="0"/>
              <a:t>. On Saturday evenings when my aunt went marketing I had to go to carry some of the parcels. We walked through the flaring streets, jostled by drunken men and bargaining women, amid the curses of </a:t>
            </a:r>
            <a:r>
              <a:rPr lang="en-US" dirty="0" err="1"/>
              <a:t>labourers</a:t>
            </a:r>
            <a:r>
              <a:rPr lang="en-US" dirty="0"/>
              <a:t>, the shrill litanies of shop-boys who stood on guard by the barrels of pigs’ cheeks, the nasal chanting of street-singers, who sang a </a:t>
            </a:r>
            <a:r>
              <a:rPr lang="en-US" i="1" dirty="0"/>
              <a:t>come-all-you</a:t>
            </a:r>
            <a:r>
              <a:rPr lang="en-US" dirty="0"/>
              <a:t> about O’Donovan </a:t>
            </a:r>
            <a:r>
              <a:rPr lang="en-US" dirty="0" err="1"/>
              <a:t>Rossa</a:t>
            </a:r>
            <a:r>
              <a:rPr lang="en-US" dirty="0"/>
              <a:t>, or a ballad about the troubles in our native land. These noises converged in a single sensation of life for me: </a:t>
            </a:r>
            <a:r>
              <a:rPr lang="en-US" dirty="0">
                <a:highlight>
                  <a:srgbClr val="FFFF00"/>
                </a:highlight>
              </a:rPr>
              <a:t>I imagined that I bore my chalice safely through a throng of foes. </a:t>
            </a:r>
            <a:r>
              <a:rPr lang="en-US" b="1" dirty="0"/>
              <a:t>Her name </a:t>
            </a:r>
            <a:r>
              <a:rPr lang="en-US" dirty="0"/>
              <a:t>sprang to my lips at moments in strange prayers and praises which I myself did not understand. My eyes were often full of tears (I could not tell why) and at times a flood from my heart seemed to pour itself out into my bosom. I thought little of the future. I did not know whether I would ever speak to </a:t>
            </a:r>
            <a:r>
              <a:rPr lang="en-US" b="1" dirty="0"/>
              <a:t>her </a:t>
            </a:r>
            <a:r>
              <a:rPr lang="en-US" dirty="0"/>
              <a:t>or not or, if I spoke to her, how I could tell </a:t>
            </a:r>
            <a:r>
              <a:rPr lang="en-US" b="1" dirty="0"/>
              <a:t>her</a:t>
            </a:r>
            <a:r>
              <a:rPr lang="en-US" dirty="0"/>
              <a:t> of my confused adoration. </a:t>
            </a:r>
            <a:r>
              <a:rPr lang="en-US" dirty="0">
                <a:highlight>
                  <a:srgbClr val="FFFF00"/>
                </a:highlight>
              </a:rPr>
              <a:t>But my body was like a harp and </a:t>
            </a:r>
            <a:r>
              <a:rPr lang="en-US" b="1" dirty="0">
                <a:highlight>
                  <a:srgbClr val="FFFF00"/>
                </a:highlight>
              </a:rPr>
              <a:t>her </a:t>
            </a:r>
            <a:r>
              <a:rPr lang="en-US" dirty="0">
                <a:highlight>
                  <a:srgbClr val="FFFF00"/>
                </a:highlight>
              </a:rPr>
              <a:t>words and gestures were like fingers running upon the wires. </a:t>
            </a:r>
          </a:p>
          <a:p>
            <a:endParaRPr lang="en-US" dirty="0"/>
          </a:p>
        </p:txBody>
      </p:sp>
    </p:spTree>
    <p:extLst>
      <p:ext uri="{BB962C8B-B14F-4D97-AF65-F5344CB8AC3E}">
        <p14:creationId xmlns:p14="http://schemas.microsoft.com/office/powerpoint/2010/main" val="3952312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ABE72-4375-4266-99FE-2FC211ADC16C}"/>
              </a:ext>
            </a:extLst>
          </p:cNvPr>
          <p:cNvSpPr>
            <a:spLocks noGrp="1"/>
          </p:cNvSpPr>
          <p:nvPr>
            <p:ph type="title"/>
          </p:nvPr>
        </p:nvSpPr>
        <p:spPr/>
        <p:txBody>
          <a:bodyPr>
            <a:normAutofit fontScale="90000"/>
          </a:bodyPr>
          <a:lstStyle/>
          <a:p>
            <a:r>
              <a:rPr lang="en-US" dirty="0">
                <a:highlight>
                  <a:srgbClr val="00FF00"/>
                </a:highlight>
              </a:rPr>
              <a:t>The Holy Grail </a:t>
            </a:r>
            <a:r>
              <a:rPr lang="en-US" dirty="0"/>
              <a:t>and other Catholic Iconography</a:t>
            </a:r>
            <a:br>
              <a:rPr lang="en-US" dirty="0"/>
            </a:br>
            <a:r>
              <a:rPr lang="en-US" sz="1600" dirty="0"/>
              <a:t>“I imagined that I bore my chalice safely through a throng of foes.”</a:t>
            </a:r>
          </a:p>
        </p:txBody>
      </p:sp>
      <p:pic>
        <p:nvPicPr>
          <p:cNvPr id="8" name="Content Placeholder 7">
            <a:extLst>
              <a:ext uri="{FF2B5EF4-FFF2-40B4-BE49-F238E27FC236}">
                <a16:creationId xmlns:a16="http://schemas.microsoft.com/office/drawing/2014/main" id="{16D1F7C1-88D0-4FB2-AEE4-0CEDE3B139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26771" y="2557463"/>
            <a:ext cx="6138457" cy="3317875"/>
          </a:xfrm>
        </p:spPr>
      </p:pic>
    </p:spTree>
    <p:extLst>
      <p:ext uri="{BB962C8B-B14F-4D97-AF65-F5344CB8AC3E}">
        <p14:creationId xmlns:p14="http://schemas.microsoft.com/office/powerpoint/2010/main" val="7872812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A35723D1-BE23-4F7B-872D-35CA6D17FB79}"/>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21" name="Picture 20">
              <a:extLst>
                <a:ext uri="{FF2B5EF4-FFF2-40B4-BE49-F238E27FC236}">
                  <a16:creationId xmlns:a16="http://schemas.microsoft.com/office/drawing/2014/main" id="{D6E618D2-8F0C-4909-AFC7-B7A180752916}"/>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2" name="Rectangle 21">
              <a:extLst>
                <a:ext uri="{FF2B5EF4-FFF2-40B4-BE49-F238E27FC236}">
                  <a16:creationId xmlns:a16="http://schemas.microsoft.com/office/drawing/2014/main" id="{D4523B5A-3C1B-43E2-9848-4224E638B8E0}"/>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3" name="Picture 22">
              <a:extLst>
                <a:ext uri="{FF2B5EF4-FFF2-40B4-BE49-F238E27FC236}">
                  <a16:creationId xmlns:a16="http://schemas.microsoft.com/office/drawing/2014/main" id="{6E82BC15-7FB9-4C06-AF5C-CEFF4A4AA1E7}"/>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24" name="Picture 23">
              <a:extLst>
                <a:ext uri="{FF2B5EF4-FFF2-40B4-BE49-F238E27FC236}">
                  <a16:creationId xmlns:a16="http://schemas.microsoft.com/office/drawing/2014/main" id="{31D50916-7994-4161-83BF-EDC798D7BCBB}"/>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cxnSp>
        <p:nvCxnSpPr>
          <p:cNvPr id="26" name="Straight Connector 25">
            <a:extLst>
              <a:ext uri="{FF2B5EF4-FFF2-40B4-BE49-F238E27FC236}">
                <a16:creationId xmlns:a16="http://schemas.microsoft.com/office/drawing/2014/main" id="{CF2CD8F0-C030-420D-9AA6-5D9243779F82}"/>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grpSp>
        <p:nvGrpSpPr>
          <p:cNvPr id="28" name="Group 27">
            <a:extLst>
              <a:ext uri="{FF2B5EF4-FFF2-40B4-BE49-F238E27FC236}">
                <a16:creationId xmlns:a16="http://schemas.microsoft.com/office/drawing/2014/main" id="{8166578C-4316-4C10-89C0-CBAD8BCB6B7E}"/>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29" name="Rectangle 28">
              <a:extLst>
                <a:ext uri="{FF2B5EF4-FFF2-40B4-BE49-F238E27FC236}">
                  <a16:creationId xmlns:a16="http://schemas.microsoft.com/office/drawing/2014/main" id="{67EAD6BE-6743-4E5D-B371-D6D422290463}"/>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B5A21397-70AD-4B22-B332-41C5E2CA895B}"/>
                </a:ext>
              </a:extLst>
            </p:cNvPr>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31" name="Picture 30">
                <a:extLst>
                  <a:ext uri="{FF2B5EF4-FFF2-40B4-BE49-F238E27FC236}">
                    <a16:creationId xmlns:a16="http://schemas.microsoft.com/office/drawing/2014/main" id="{576B637C-5B6A-4B3F-951A-42C0E88B5207}"/>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2" name="Rectangle 31">
                <a:extLst>
                  <a:ext uri="{FF2B5EF4-FFF2-40B4-BE49-F238E27FC236}">
                    <a16:creationId xmlns:a16="http://schemas.microsoft.com/office/drawing/2014/main" id="{BACFCE98-3E90-4230-9F34-423CD9A73398}"/>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33" name="Picture 32">
                <a:extLst>
                  <a:ext uri="{FF2B5EF4-FFF2-40B4-BE49-F238E27FC236}">
                    <a16:creationId xmlns:a16="http://schemas.microsoft.com/office/drawing/2014/main" id="{9B6E6422-6AEA-47B7-9770-5516483C4268}"/>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34" name="Picture 33">
                <a:extLst>
                  <a:ext uri="{FF2B5EF4-FFF2-40B4-BE49-F238E27FC236}">
                    <a16:creationId xmlns:a16="http://schemas.microsoft.com/office/drawing/2014/main" id="{7432F8A4-33D0-4CE5-ACBF-F9BDA7C0A919}"/>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36" name="Straight Connector 35">
            <a:extLst>
              <a:ext uri="{FF2B5EF4-FFF2-40B4-BE49-F238E27FC236}">
                <a16:creationId xmlns:a16="http://schemas.microsoft.com/office/drawing/2014/main" id="{62EBB388-E9A7-4AEA-BCD7-0922DECAF12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26508" y="2400639"/>
            <a:ext cx="6270089" cy="0"/>
          </a:xfrm>
          <a:prstGeom prst="line">
            <a:avLst/>
          </a:prstGeom>
        </p:spPr>
        <p:style>
          <a:lnRef idx="2">
            <a:schemeClr val="accent1"/>
          </a:lnRef>
          <a:fillRef idx="0">
            <a:schemeClr val="accent1"/>
          </a:fillRef>
          <a:effectRef idx="1">
            <a:schemeClr val="accent1"/>
          </a:effectRef>
          <a:fontRef idx="minor">
            <a:schemeClr val="tx1"/>
          </a:fontRef>
        </p:style>
      </p:cxnSp>
      <p:sp>
        <p:nvSpPr>
          <p:cNvPr id="38" name="Rectangle 37">
            <a:extLst>
              <a:ext uri="{FF2B5EF4-FFF2-40B4-BE49-F238E27FC236}">
                <a16:creationId xmlns:a16="http://schemas.microsoft.com/office/drawing/2014/main" id="{BC940E9A-BC73-4828-82AC-C6F5C978497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3059206"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Content Placeholder 14" descr="A picture containing building&#10;&#10;Description generated with high confidence">
            <a:extLst>
              <a:ext uri="{FF2B5EF4-FFF2-40B4-BE49-F238E27FC236}">
                <a16:creationId xmlns:a16="http://schemas.microsoft.com/office/drawing/2014/main" id="{E3DF85F0-0004-4671-85B1-7C00FF47678B}"/>
              </a:ext>
            </a:extLst>
          </p:cNvPr>
          <p:cNvPicPr>
            <a:picLocks noGrp="1" noChangeAspect="1"/>
          </p:cNvPicPr>
          <p:nvPr>
            <p:ph idx="1"/>
          </p:nvPr>
        </p:nvPicPr>
        <p:blipFill rotWithShape="1">
          <a:blip r:embed="rId5">
            <a:extLst>
              <a:ext uri="{28A0092B-C50C-407E-A947-70E740481C1C}">
                <a14:useLocalDpi xmlns:a14="http://schemas.microsoft.com/office/drawing/2010/main" val="0"/>
              </a:ext>
            </a:extLst>
          </a:blip>
          <a:srcRect l="5214" r="3708" b="1"/>
          <a:stretch/>
        </p:blipFill>
        <p:spPr>
          <a:xfrm>
            <a:off x="1412683" y="1410208"/>
            <a:ext cx="2433793" cy="3858780"/>
          </a:xfrm>
          <a:prstGeom prst="rect">
            <a:avLst/>
          </a:prstGeom>
        </p:spPr>
      </p:pic>
      <p:sp>
        <p:nvSpPr>
          <p:cNvPr id="4" name="Title 3">
            <a:extLst>
              <a:ext uri="{FF2B5EF4-FFF2-40B4-BE49-F238E27FC236}">
                <a16:creationId xmlns:a16="http://schemas.microsoft.com/office/drawing/2014/main" id="{101BED38-E609-4B00-81C0-AC95BFE97FEA}"/>
              </a:ext>
            </a:extLst>
          </p:cNvPr>
          <p:cNvSpPr>
            <a:spLocks noGrp="1"/>
          </p:cNvSpPr>
          <p:nvPr>
            <p:ph type="title"/>
          </p:nvPr>
        </p:nvSpPr>
        <p:spPr>
          <a:xfrm>
            <a:off x="4710044" y="982135"/>
            <a:ext cx="6093423" cy="966984"/>
          </a:xfrm>
        </p:spPr>
        <p:txBody>
          <a:bodyPr vert="horz" lIns="91440" tIns="45720" rIns="91440" bIns="45720" rtlCol="0" anchor="ctr">
            <a:normAutofit fontScale="90000"/>
          </a:bodyPr>
          <a:lstStyle/>
          <a:p>
            <a:pPr algn="l">
              <a:lnSpc>
                <a:spcPct val="90000"/>
              </a:lnSpc>
            </a:pPr>
            <a:br>
              <a:rPr lang="en-US" sz="1100" dirty="0"/>
            </a:br>
            <a:br>
              <a:rPr lang="en-US" sz="1100" dirty="0"/>
            </a:br>
            <a:br>
              <a:rPr lang="en-US" sz="1100" dirty="0"/>
            </a:br>
            <a:r>
              <a:rPr lang="en-US" sz="3600" dirty="0"/>
              <a:t>The Holy Grail</a:t>
            </a:r>
            <a:br>
              <a:rPr lang="en-US" sz="1100" dirty="0"/>
            </a:br>
            <a:br>
              <a:rPr lang="en-US" sz="1100" dirty="0"/>
            </a:br>
            <a:br>
              <a:rPr lang="en-US" sz="1100" dirty="0"/>
            </a:br>
            <a:r>
              <a:rPr lang="en-US" sz="1300" dirty="0"/>
              <a:t>The </a:t>
            </a:r>
            <a:r>
              <a:rPr lang="en-US" sz="1300" b="1" dirty="0"/>
              <a:t>Holy Grail</a:t>
            </a:r>
            <a:r>
              <a:rPr lang="en-US" sz="1300" dirty="0"/>
              <a:t> is a vessel that serves as an important motif in </a:t>
            </a:r>
            <a:r>
              <a:rPr lang="en-US" sz="1300" dirty="0">
                <a:hlinkClick r:id="rId6" tooltip="Arthurian literature"/>
              </a:rPr>
              <a:t>Arthurian literature</a:t>
            </a:r>
            <a:r>
              <a:rPr lang="en-US" sz="1300" dirty="0"/>
              <a:t>. Different traditions describe it as a cup, dish or stone with miraculous powers that provide happiness, eternal youth or sustenance in infinite abundance. The term "holy grail" is often used to denote an object or goal that is sought after for its great significance. </a:t>
            </a:r>
          </a:p>
        </p:txBody>
      </p:sp>
      <p:sp>
        <p:nvSpPr>
          <p:cNvPr id="6" name="Text Placeholder 5">
            <a:extLst>
              <a:ext uri="{FF2B5EF4-FFF2-40B4-BE49-F238E27FC236}">
                <a16:creationId xmlns:a16="http://schemas.microsoft.com/office/drawing/2014/main" id="{4C091FB6-9C29-4FE4-85D2-D6E898A21D18}"/>
              </a:ext>
            </a:extLst>
          </p:cNvPr>
          <p:cNvSpPr>
            <a:spLocks noGrp="1"/>
          </p:cNvSpPr>
          <p:nvPr>
            <p:ph type="body" sz="half" idx="2"/>
          </p:nvPr>
        </p:nvSpPr>
        <p:spPr>
          <a:xfrm>
            <a:off x="4636482" y="2556932"/>
            <a:ext cx="6260114" cy="3318936"/>
          </a:xfrm>
        </p:spPr>
        <p:txBody>
          <a:bodyPr vert="horz" lIns="91440" tIns="45720" rIns="91440" bIns="45720" rtlCol="0" anchor="t">
            <a:normAutofit/>
          </a:bodyPr>
          <a:lstStyle/>
          <a:p>
            <a:pPr algn="l">
              <a:buFont typeface="Arial"/>
              <a:buChar char="•"/>
            </a:pPr>
            <a:r>
              <a:rPr lang="en-US" dirty="0"/>
              <a:t>Distinctly, the word grail, as it was known in its earliest spelling, indicates an Old French word of “</a:t>
            </a:r>
            <a:r>
              <a:rPr lang="en-US" dirty="0" err="1"/>
              <a:t>graal</a:t>
            </a:r>
            <a:r>
              <a:rPr lang="en-US" dirty="0"/>
              <a:t>” or “</a:t>
            </a:r>
            <a:r>
              <a:rPr lang="en-US" dirty="0" err="1"/>
              <a:t>greal</a:t>
            </a:r>
            <a:r>
              <a:rPr lang="en-US" dirty="0"/>
              <a:t>” along with Old Provencal “</a:t>
            </a:r>
            <a:r>
              <a:rPr lang="en-US" dirty="0" err="1"/>
              <a:t>grazal</a:t>
            </a:r>
            <a:r>
              <a:rPr lang="en-US" dirty="0"/>
              <a:t>,” and Old Catalan “</a:t>
            </a:r>
            <a:r>
              <a:rPr lang="en-US" dirty="0" err="1"/>
              <a:t>gresel</a:t>
            </a:r>
            <a:r>
              <a:rPr lang="en-US" dirty="0"/>
              <a:t>,” which all roughly translate into the following definition: “a cup or bowl of earth, wood, or metal.” Additional words, such as the Latin “</a:t>
            </a:r>
            <a:r>
              <a:rPr lang="en-US" dirty="0" err="1"/>
              <a:t>gradus</a:t>
            </a:r>
            <a:r>
              <a:rPr lang="en-US" dirty="0"/>
              <a:t>” and the Greek “</a:t>
            </a:r>
            <a:r>
              <a:rPr lang="en-US" dirty="0" err="1"/>
              <a:t>kratar</a:t>
            </a:r>
            <a:r>
              <a:rPr lang="en-US" dirty="0"/>
              <a:t>” suggests that the vessel was one that was used during a meal at different stages or services, or was a winemaking bowl, lending the object to be associated with the Last Supper as well as the Crucifixion during medieval times and throughout legendary literature surrounding the Grail.</a:t>
            </a:r>
          </a:p>
          <a:p>
            <a:pPr algn="l"/>
            <a:endParaRPr lang="en-US" dirty="0"/>
          </a:p>
        </p:txBody>
      </p:sp>
    </p:spTree>
    <p:extLst>
      <p:ext uri="{BB962C8B-B14F-4D97-AF65-F5344CB8AC3E}">
        <p14:creationId xmlns:p14="http://schemas.microsoft.com/office/powerpoint/2010/main" val="23253041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141525A-5EA1-489D-945F-54947106D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375" y="0"/>
            <a:ext cx="10763250" cy="681111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5906114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people standing in front of a mirror posing for the camera&#10;&#10;Description generated with high confidence">
            <a:extLst>
              <a:ext uri="{FF2B5EF4-FFF2-40B4-BE49-F238E27FC236}">
                <a16:creationId xmlns:a16="http://schemas.microsoft.com/office/drawing/2014/main" id="{3BB7D384-3261-4A7D-84C6-39542D96A0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9925" y="725883"/>
            <a:ext cx="4214050" cy="5181141"/>
          </a:xfrm>
          <a:prstGeom prst="rect">
            <a:avLst/>
          </a:prstGeom>
        </p:spPr>
      </p:pic>
      <p:pic>
        <p:nvPicPr>
          <p:cNvPr id="5" name="Picture 4" descr="A group of people posing for a photo&#10;&#10;Description generated with high confidence">
            <a:extLst>
              <a:ext uri="{FF2B5EF4-FFF2-40B4-BE49-F238E27FC236}">
                <a16:creationId xmlns:a16="http://schemas.microsoft.com/office/drawing/2014/main" id="{42F74134-8C28-45D3-8C8E-ABC080CD39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3975" y="1581149"/>
            <a:ext cx="6282172" cy="4550968"/>
          </a:xfrm>
          <a:prstGeom prst="rect">
            <a:avLst/>
          </a:prstGeom>
        </p:spPr>
      </p:pic>
    </p:spTree>
    <p:extLst>
      <p:ext uri="{BB962C8B-B14F-4D97-AF65-F5344CB8AC3E}">
        <p14:creationId xmlns:p14="http://schemas.microsoft.com/office/powerpoint/2010/main" val="93435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00355-AAF6-4CC5-AEC7-7A1639C00A0B}"/>
              </a:ext>
            </a:extLst>
          </p:cNvPr>
          <p:cNvSpPr>
            <a:spLocks noGrp="1"/>
          </p:cNvSpPr>
          <p:nvPr>
            <p:ph type="title"/>
          </p:nvPr>
        </p:nvSpPr>
        <p:spPr/>
        <p:txBody>
          <a:bodyPr/>
          <a:lstStyle/>
          <a:p>
            <a:r>
              <a:rPr lang="en-US" dirty="0"/>
              <a:t>Agenda </a:t>
            </a:r>
          </a:p>
        </p:txBody>
      </p:sp>
      <p:sp>
        <p:nvSpPr>
          <p:cNvPr id="3" name="Content Placeholder 2">
            <a:extLst>
              <a:ext uri="{FF2B5EF4-FFF2-40B4-BE49-F238E27FC236}">
                <a16:creationId xmlns:a16="http://schemas.microsoft.com/office/drawing/2014/main" id="{1EAB46F7-D22C-4C4F-9C72-702D19DBFB9B}"/>
              </a:ext>
            </a:extLst>
          </p:cNvPr>
          <p:cNvSpPr>
            <a:spLocks noGrp="1"/>
          </p:cNvSpPr>
          <p:nvPr>
            <p:ph idx="1"/>
          </p:nvPr>
        </p:nvSpPr>
        <p:spPr/>
        <p:txBody>
          <a:bodyPr/>
          <a:lstStyle/>
          <a:p>
            <a:r>
              <a:rPr lang="en-US" dirty="0"/>
              <a:t>1. Discuss the geography of the story and the reality of Dublin in the early 20</a:t>
            </a:r>
            <a:r>
              <a:rPr lang="en-US" baseline="30000" dirty="0"/>
              <a:t>th</a:t>
            </a:r>
            <a:r>
              <a:rPr lang="en-US" dirty="0"/>
              <a:t> century </a:t>
            </a:r>
          </a:p>
          <a:p>
            <a:r>
              <a:rPr lang="en-US" dirty="0"/>
              <a:t>2. Joyce’s religious and literary allusions in “Araby” </a:t>
            </a:r>
          </a:p>
          <a:p>
            <a:r>
              <a:rPr lang="en-US" dirty="0"/>
              <a:t>3. Questions from Discussion Board and details on how to write triple-entry notebooks </a:t>
            </a:r>
          </a:p>
        </p:txBody>
      </p:sp>
    </p:spTree>
    <p:extLst>
      <p:ext uri="{BB962C8B-B14F-4D97-AF65-F5344CB8AC3E}">
        <p14:creationId xmlns:p14="http://schemas.microsoft.com/office/powerpoint/2010/main" val="34581473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A group of people sitting in a room&#10;&#10;Description generated with very high confidence">
            <a:extLst>
              <a:ext uri="{FF2B5EF4-FFF2-40B4-BE49-F238E27FC236}">
                <a16:creationId xmlns:a16="http://schemas.microsoft.com/office/drawing/2014/main" id="{B98AF637-37C2-4487-915B-4CB0E61F49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4654" y="0"/>
            <a:ext cx="10902692" cy="6858000"/>
          </a:xfrm>
          <a:prstGeom prst="rect">
            <a:avLst/>
          </a:prstGeom>
        </p:spPr>
      </p:pic>
    </p:spTree>
    <p:extLst>
      <p:ext uri="{BB962C8B-B14F-4D97-AF65-F5344CB8AC3E}">
        <p14:creationId xmlns:p14="http://schemas.microsoft.com/office/powerpoint/2010/main" val="4165687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A picture containing text, book&#10;&#10;Description generated with very high confidence">
            <a:extLst>
              <a:ext uri="{FF2B5EF4-FFF2-40B4-BE49-F238E27FC236}">
                <a16:creationId xmlns:a16="http://schemas.microsoft.com/office/drawing/2014/main" id="{EF954C5B-B4A2-4702-A5E0-DC082D8BB1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356" y="676360"/>
            <a:ext cx="5974080" cy="4102608"/>
          </a:xfrm>
          <a:prstGeom prst="rect">
            <a:avLst/>
          </a:prstGeom>
        </p:spPr>
      </p:pic>
      <p:pic>
        <p:nvPicPr>
          <p:cNvPr id="5" name="Picture 4" descr="A group of people posing for the camera&#10;&#10;Description generated with very high confidence">
            <a:extLst>
              <a:ext uri="{FF2B5EF4-FFF2-40B4-BE49-F238E27FC236}">
                <a16:creationId xmlns:a16="http://schemas.microsoft.com/office/drawing/2014/main" id="{59EE9D75-7913-4EB7-88C0-1076C33914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61789" y="625313"/>
            <a:ext cx="4644855" cy="5678335"/>
          </a:xfrm>
          <a:prstGeom prst="rect">
            <a:avLst/>
          </a:prstGeom>
        </p:spPr>
      </p:pic>
    </p:spTree>
    <p:extLst>
      <p:ext uri="{BB962C8B-B14F-4D97-AF65-F5344CB8AC3E}">
        <p14:creationId xmlns:p14="http://schemas.microsoft.com/office/powerpoint/2010/main" val="9706966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F3BAA6-CB61-4A51-828B-BCDA07374C52}"/>
              </a:ext>
            </a:extLst>
          </p:cNvPr>
          <p:cNvSpPr>
            <a:spLocks noGrp="1"/>
          </p:cNvSpPr>
          <p:nvPr>
            <p:ph type="title"/>
          </p:nvPr>
        </p:nvSpPr>
        <p:spPr/>
        <p:txBody>
          <a:bodyPr>
            <a:normAutofit/>
          </a:bodyPr>
          <a:lstStyle/>
          <a:p>
            <a:r>
              <a:rPr lang="en-US" dirty="0"/>
              <a:t>Holy Grail and the Narrator's Gift </a:t>
            </a:r>
            <a:br>
              <a:rPr lang="en-US" dirty="0"/>
            </a:br>
            <a:r>
              <a:rPr lang="en-US" sz="3100" dirty="0"/>
              <a:t>“If I go,” I said, “I will bring you something.” </a:t>
            </a:r>
          </a:p>
        </p:txBody>
      </p:sp>
      <p:sp>
        <p:nvSpPr>
          <p:cNvPr id="6" name="Content Placeholder 5">
            <a:extLst>
              <a:ext uri="{FF2B5EF4-FFF2-40B4-BE49-F238E27FC236}">
                <a16:creationId xmlns:a16="http://schemas.microsoft.com/office/drawing/2014/main" id="{FBB45AB7-A6BD-4EDE-860D-B29802B9051C}"/>
              </a:ext>
            </a:extLst>
          </p:cNvPr>
          <p:cNvSpPr>
            <a:spLocks noGrp="1"/>
          </p:cNvSpPr>
          <p:nvPr>
            <p:ph idx="1"/>
          </p:nvPr>
        </p:nvSpPr>
        <p:spPr/>
        <p:txBody>
          <a:bodyPr>
            <a:normAutofit fontScale="92500" lnSpcReduction="20000"/>
          </a:bodyPr>
          <a:lstStyle/>
          <a:p>
            <a:r>
              <a:rPr lang="en-US" dirty="0"/>
              <a:t>While there is historical evidence for Jesus and the “last supper” he and his disciples had before the night of his crucifixion, the chalice they all drank from has not been discovered since and the “quest for the Holy Grail” is a legend that has been depicted in art, film, and literature </a:t>
            </a:r>
          </a:p>
          <a:p>
            <a:r>
              <a:rPr lang="en-US" dirty="0"/>
              <a:t>The mythology and legend of the “search for the Holy Grail”, however, has become an important part of British literature and helps us better understand our narrator </a:t>
            </a:r>
          </a:p>
          <a:p>
            <a:r>
              <a:rPr lang="en-US" dirty="0"/>
              <a:t>The narrator’s association between finding a present for Mangan’s sister and the Holy Grail must then be taken with even more interest when we consider how GRAND his quest seems to him. </a:t>
            </a:r>
          </a:p>
        </p:txBody>
      </p:sp>
    </p:spTree>
    <p:extLst>
      <p:ext uri="{BB962C8B-B14F-4D97-AF65-F5344CB8AC3E}">
        <p14:creationId xmlns:p14="http://schemas.microsoft.com/office/powerpoint/2010/main" val="9231122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B2909-8353-41A9-8667-0E55802D1855}"/>
              </a:ext>
            </a:extLst>
          </p:cNvPr>
          <p:cNvSpPr>
            <a:spLocks noGrp="1"/>
          </p:cNvSpPr>
          <p:nvPr>
            <p:ph type="title"/>
          </p:nvPr>
        </p:nvSpPr>
        <p:spPr/>
        <p:txBody>
          <a:bodyPr>
            <a:normAutofit fontScale="90000"/>
          </a:bodyPr>
          <a:lstStyle/>
          <a:p>
            <a:r>
              <a:rPr lang="en-US" dirty="0"/>
              <a:t>And now your questions from the Discussion Board !</a:t>
            </a:r>
          </a:p>
        </p:txBody>
      </p:sp>
      <p:sp>
        <p:nvSpPr>
          <p:cNvPr id="3" name="Content Placeholder 2">
            <a:extLst>
              <a:ext uri="{FF2B5EF4-FFF2-40B4-BE49-F238E27FC236}">
                <a16:creationId xmlns:a16="http://schemas.microsoft.com/office/drawing/2014/main" id="{6E2A7B03-254A-4B79-B646-8711AA6D0CCC}"/>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940015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C42E4D-AFE1-4C64-ADB8-8DA11E749716}"/>
              </a:ext>
            </a:extLst>
          </p:cNvPr>
          <p:cNvSpPr>
            <a:spLocks noGrp="1"/>
          </p:cNvSpPr>
          <p:nvPr>
            <p:ph type="title"/>
          </p:nvPr>
        </p:nvSpPr>
        <p:spPr/>
        <p:txBody>
          <a:bodyPr>
            <a:normAutofit fontScale="90000"/>
          </a:bodyPr>
          <a:lstStyle/>
          <a:p>
            <a:r>
              <a:rPr lang="en-US" dirty="0"/>
              <a:t>James Joyce</a:t>
            </a:r>
            <a:br>
              <a:rPr lang="en-US" dirty="0"/>
            </a:br>
            <a:r>
              <a:rPr lang="en-US" dirty="0"/>
              <a:t>1882-1941</a:t>
            </a:r>
          </a:p>
        </p:txBody>
      </p:sp>
      <p:pic>
        <p:nvPicPr>
          <p:cNvPr id="1026" name="Picture 2" descr="http://rawilsonfans.org/wp-content/uploads/1959/01/joyce.jpg">
            <a:extLst>
              <a:ext uri="{FF2B5EF4-FFF2-40B4-BE49-F238E27FC236}">
                <a16:creationId xmlns:a16="http://schemas.microsoft.com/office/drawing/2014/main" id="{A69118D2-5D63-463F-A04E-C6CD4ADEE9FE}"/>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2038609" y="2560638"/>
            <a:ext cx="3237981" cy="3309937"/>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11DFD2FA-094C-4B5F-B38B-30CFB86D7432}"/>
              </a:ext>
            </a:extLst>
          </p:cNvPr>
          <p:cNvSpPr>
            <a:spLocks noGrp="1"/>
          </p:cNvSpPr>
          <p:nvPr>
            <p:ph sz="half" idx="2"/>
          </p:nvPr>
        </p:nvSpPr>
        <p:spPr/>
        <p:txBody>
          <a:bodyPr/>
          <a:lstStyle/>
          <a:p>
            <a:r>
              <a:rPr lang="en-US" dirty="0"/>
              <a:t>Most famous work both for its </a:t>
            </a:r>
            <a:r>
              <a:rPr lang="en-US" dirty="0">
                <a:highlight>
                  <a:srgbClr val="00FF00"/>
                </a:highlight>
              </a:rPr>
              <a:t>controversial themes</a:t>
            </a:r>
            <a:r>
              <a:rPr lang="en-US" dirty="0"/>
              <a:t>, </a:t>
            </a:r>
            <a:r>
              <a:rPr lang="en-US" dirty="0">
                <a:highlight>
                  <a:srgbClr val="00FF00"/>
                </a:highlight>
              </a:rPr>
              <a:t>dirty and low-brow language</a:t>
            </a:r>
            <a:r>
              <a:rPr lang="en-US" dirty="0"/>
              <a:t>, and </a:t>
            </a:r>
            <a:r>
              <a:rPr lang="en-US" dirty="0">
                <a:highlight>
                  <a:srgbClr val="00FF00"/>
                </a:highlight>
              </a:rPr>
              <a:t>beautiful and incredibly complicated prose</a:t>
            </a:r>
            <a:r>
              <a:rPr lang="en-US" dirty="0"/>
              <a:t>: </a:t>
            </a:r>
            <a:r>
              <a:rPr lang="en-US" i="1" dirty="0">
                <a:highlight>
                  <a:srgbClr val="00FF00"/>
                </a:highlight>
              </a:rPr>
              <a:t>Ulysses</a:t>
            </a:r>
            <a:r>
              <a:rPr lang="en-US" i="1" dirty="0"/>
              <a:t> </a:t>
            </a:r>
            <a:r>
              <a:rPr lang="en-US" dirty="0"/>
              <a:t>which is a novel all set in one day that follows the myth of Odysseus </a:t>
            </a:r>
          </a:p>
          <a:p>
            <a:r>
              <a:rPr lang="en-US" i="1" dirty="0">
                <a:highlight>
                  <a:srgbClr val="00FF00"/>
                </a:highlight>
              </a:rPr>
              <a:t>Dubliners </a:t>
            </a:r>
            <a:r>
              <a:rPr lang="en-US" dirty="0">
                <a:highlight>
                  <a:srgbClr val="00FF00"/>
                </a:highlight>
              </a:rPr>
              <a:t>was his first major work </a:t>
            </a:r>
          </a:p>
        </p:txBody>
      </p:sp>
    </p:spTree>
    <p:extLst>
      <p:ext uri="{BB962C8B-B14F-4D97-AF65-F5344CB8AC3E}">
        <p14:creationId xmlns:p14="http://schemas.microsoft.com/office/powerpoint/2010/main" val="3244756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E2DE7AF0-E273-4B62-8C79-B80D8DEB4566}"/>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4" name="Rectangle 13">
              <a:extLst>
                <a:ext uri="{FF2B5EF4-FFF2-40B4-BE49-F238E27FC236}">
                  <a16:creationId xmlns:a16="http://schemas.microsoft.com/office/drawing/2014/main" id="{7AC5EA11-C8C6-43D5-BE97-2677033FB7B4}"/>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4FD300B0-785F-4134-A817-53DAC76982CA}"/>
                </a:ext>
              </a:extLst>
            </p:cNvPr>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6" name="Picture 15">
                <a:extLst>
                  <a:ext uri="{FF2B5EF4-FFF2-40B4-BE49-F238E27FC236}">
                    <a16:creationId xmlns:a16="http://schemas.microsoft.com/office/drawing/2014/main" id="{C7ACC8D1-312C-4D06-9C2E-3C4D4E512243}"/>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a:extLst>
                  <a:ext uri="{FF2B5EF4-FFF2-40B4-BE49-F238E27FC236}">
                    <a16:creationId xmlns:a16="http://schemas.microsoft.com/office/drawing/2014/main" id="{680211C8-FA08-4959-8FF1-F4EBE1BFD955}"/>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8" name="Picture 17">
                <a:extLst>
                  <a:ext uri="{FF2B5EF4-FFF2-40B4-BE49-F238E27FC236}">
                    <a16:creationId xmlns:a16="http://schemas.microsoft.com/office/drawing/2014/main" id="{48B45ACC-4FCE-444F-969B-0F4C71E040C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9" name="Picture 18">
                <a:extLst>
                  <a:ext uri="{FF2B5EF4-FFF2-40B4-BE49-F238E27FC236}">
                    <a16:creationId xmlns:a16="http://schemas.microsoft.com/office/drawing/2014/main" id="{168A8BBD-C782-45DD-A310-DB5BA7144E7A}"/>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21" name="Straight Connector 20">
            <a:extLst>
              <a:ext uri="{FF2B5EF4-FFF2-40B4-BE49-F238E27FC236}">
                <a16:creationId xmlns:a16="http://schemas.microsoft.com/office/drawing/2014/main" id="{93D74A0E-D021-4691-9206-1EAA0E4E64E7}"/>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26508" y="2400639"/>
            <a:ext cx="6270089" cy="0"/>
          </a:xfrm>
          <a:prstGeom prst="line">
            <a:avLst/>
          </a:prstGeom>
        </p:spPr>
        <p:style>
          <a:lnRef idx="2">
            <a:schemeClr val="accent1"/>
          </a:lnRef>
          <a:fillRef idx="0">
            <a:schemeClr val="accent1"/>
          </a:fillRef>
          <a:effectRef idx="1">
            <a:schemeClr val="accent1"/>
          </a:effectRef>
          <a:fontRef idx="minor">
            <a:schemeClr val="tx1"/>
          </a:fontRef>
        </p:style>
      </p:cxnSp>
      <p:sp>
        <p:nvSpPr>
          <p:cNvPr id="23" name="Rectangle 22">
            <a:extLst>
              <a:ext uri="{FF2B5EF4-FFF2-40B4-BE49-F238E27FC236}">
                <a16:creationId xmlns:a16="http://schemas.microsoft.com/office/drawing/2014/main" id="{C58F50C0-4016-4C4C-A16C-7FB78458EA5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3059206"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Content Placeholder 4">
            <a:extLst>
              <a:ext uri="{FF2B5EF4-FFF2-40B4-BE49-F238E27FC236}">
                <a16:creationId xmlns:a16="http://schemas.microsoft.com/office/drawing/2014/main" id="{7AB21DF5-A230-4FDA-A128-CB01E9277D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12683" y="1438197"/>
            <a:ext cx="2433793" cy="3802801"/>
          </a:xfrm>
          <a:prstGeom prst="rect">
            <a:avLst/>
          </a:prstGeom>
        </p:spPr>
      </p:pic>
      <p:sp>
        <p:nvSpPr>
          <p:cNvPr id="2" name="Title 1">
            <a:extLst>
              <a:ext uri="{FF2B5EF4-FFF2-40B4-BE49-F238E27FC236}">
                <a16:creationId xmlns:a16="http://schemas.microsoft.com/office/drawing/2014/main" id="{63AA4F48-F84A-46F4-BB1C-A39E6921A521}"/>
              </a:ext>
            </a:extLst>
          </p:cNvPr>
          <p:cNvSpPr>
            <a:spLocks noGrp="1"/>
          </p:cNvSpPr>
          <p:nvPr>
            <p:ph type="title"/>
          </p:nvPr>
        </p:nvSpPr>
        <p:spPr>
          <a:xfrm>
            <a:off x="4626508" y="982132"/>
            <a:ext cx="6270090" cy="1303867"/>
          </a:xfrm>
        </p:spPr>
        <p:txBody>
          <a:bodyPr>
            <a:normAutofit/>
          </a:bodyPr>
          <a:lstStyle/>
          <a:p>
            <a:r>
              <a:rPr lang="en-US" i="1" dirty="0"/>
              <a:t>Dubliners</a:t>
            </a:r>
          </a:p>
        </p:txBody>
      </p:sp>
      <p:sp>
        <p:nvSpPr>
          <p:cNvPr id="20" name="Content Placeholder 9"/>
          <p:cNvSpPr>
            <a:spLocks noGrp="1"/>
          </p:cNvSpPr>
          <p:nvPr>
            <p:ph idx="1"/>
          </p:nvPr>
        </p:nvSpPr>
        <p:spPr>
          <a:xfrm>
            <a:off x="4636482" y="2556932"/>
            <a:ext cx="6260114" cy="3318936"/>
          </a:xfrm>
        </p:spPr>
        <p:txBody>
          <a:bodyPr>
            <a:normAutofit/>
          </a:bodyPr>
          <a:lstStyle/>
          <a:p>
            <a:r>
              <a:rPr lang="en-US" dirty="0"/>
              <a:t>Collection of 15 stories</a:t>
            </a:r>
          </a:p>
          <a:p>
            <a:r>
              <a:rPr lang="en-US" dirty="0"/>
              <a:t>Published in </a:t>
            </a:r>
            <a:r>
              <a:rPr lang="en-US" dirty="0">
                <a:highlight>
                  <a:srgbClr val="00FF00"/>
                </a:highlight>
              </a:rPr>
              <a:t>1914</a:t>
            </a:r>
            <a:r>
              <a:rPr lang="en-US" dirty="0"/>
              <a:t> but </a:t>
            </a:r>
            <a:r>
              <a:rPr lang="en-US" dirty="0">
                <a:highlight>
                  <a:srgbClr val="00FF00"/>
                </a:highlight>
              </a:rPr>
              <a:t>many stories were written in 1904</a:t>
            </a:r>
          </a:p>
          <a:p>
            <a:r>
              <a:rPr lang="en-US" dirty="0">
                <a:highlight>
                  <a:srgbClr val="00FF00"/>
                </a:highlight>
              </a:rPr>
              <a:t>Difficult publication history due to controversial material </a:t>
            </a:r>
          </a:p>
        </p:txBody>
      </p:sp>
    </p:spTree>
    <p:extLst>
      <p:ext uri="{BB962C8B-B14F-4D97-AF65-F5344CB8AC3E}">
        <p14:creationId xmlns:p14="http://schemas.microsoft.com/office/powerpoint/2010/main" val="64789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716D4A-8D95-4E94-AABA-FCEEDDAAD00D}"/>
              </a:ext>
            </a:extLst>
          </p:cNvPr>
          <p:cNvSpPr>
            <a:spLocks noGrp="1"/>
          </p:cNvSpPr>
          <p:nvPr>
            <p:ph type="title"/>
          </p:nvPr>
        </p:nvSpPr>
        <p:spPr/>
        <p:txBody>
          <a:bodyPr/>
          <a:lstStyle/>
          <a:p>
            <a:r>
              <a:rPr lang="en-US" dirty="0"/>
              <a:t>Funny Quote about Joyce’s Perfectionism</a:t>
            </a:r>
          </a:p>
        </p:txBody>
      </p:sp>
      <p:sp>
        <p:nvSpPr>
          <p:cNvPr id="6" name="Content Placeholder 5">
            <a:extLst>
              <a:ext uri="{FF2B5EF4-FFF2-40B4-BE49-F238E27FC236}">
                <a16:creationId xmlns:a16="http://schemas.microsoft.com/office/drawing/2014/main" id="{BB9CE854-BEC2-4E9E-A7CA-B88D85469679}"/>
              </a:ext>
            </a:extLst>
          </p:cNvPr>
          <p:cNvSpPr>
            <a:spLocks noGrp="1"/>
          </p:cNvSpPr>
          <p:nvPr>
            <p:ph idx="1"/>
          </p:nvPr>
        </p:nvSpPr>
        <p:spPr/>
        <p:txBody>
          <a:bodyPr>
            <a:normAutofit fontScale="92500" lnSpcReduction="20000"/>
          </a:bodyPr>
          <a:lstStyle/>
          <a:p>
            <a:r>
              <a:rPr lang="en-US" b="1" dirty="0"/>
              <a:t>“I've been working hard on [Ulysses] all day," said Joyce. </a:t>
            </a:r>
            <a:br>
              <a:rPr lang="en-US" b="1" dirty="0"/>
            </a:br>
            <a:br>
              <a:rPr lang="en-US" b="1" dirty="0"/>
            </a:br>
            <a:r>
              <a:rPr lang="en-US" b="1" dirty="0"/>
              <a:t>Does that mean that you have written a great deal?" I said. </a:t>
            </a:r>
            <a:br>
              <a:rPr lang="en-US" b="1" dirty="0"/>
            </a:br>
            <a:br>
              <a:rPr lang="en-US" b="1" dirty="0"/>
            </a:br>
            <a:r>
              <a:rPr lang="en-US" b="1" dirty="0"/>
              <a:t>Two sentences," said Joyce. </a:t>
            </a:r>
            <a:br>
              <a:rPr lang="en-US" b="1" dirty="0"/>
            </a:br>
            <a:br>
              <a:rPr lang="en-US" b="1" dirty="0"/>
            </a:br>
            <a:r>
              <a:rPr lang="en-US" b="1" dirty="0"/>
              <a:t>I looked sideways but Joyce was not smiling. I thought of [French novelist Gustave] Flaubert. "You've been seeking the mot </a:t>
            </a:r>
            <a:r>
              <a:rPr lang="en-US" b="1" dirty="0" err="1"/>
              <a:t>juste</a:t>
            </a:r>
            <a:r>
              <a:rPr lang="en-US" b="1" dirty="0"/>
              <a:t>?" I said. </a:t>
            </a:r>
            <a:br>
              <a:rPr lang="en-US" b="1" dirty="0"/>
            </a:br>
            <a:br>
              <a:rPr lang="en-US" b="1" dirty="0"/>
            </a:br>
            <a:r>
              <a:rPr lang="en-US" b="1" dirty="0"/>
              <a:t>No," said Joyce. "I have the words already. What I am seeking is the perfect order of words in the sentence.” </a:t>
            </a:r>
          </a:p>
          <a:p>
            <a:endParaRPr lang="en-US" dirty="0"/>
          </a:p>
        </p:txBody>
      </p:sp>
    </p:spTree>
    <p:extLst>
      <p:ext uri="{BB962C8B-B14F-4D97-AF65-F5344CB8AC3E}">
        <p14:creationId xmlns:p14="http://schemas.microsoft.com/office/powerpoint/2010/main" val="3680338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59F95-3545-4216-B01D-F8DF30E91411}"/>
              </a:ext>
            </a:extLst>
          </p:cNvPr>
          <p:cNvSpPr>
            <a:spLocks noGrp="1"/>
          </p:cNvSpPr>
          <p:nvPr>
            <p:ph type="title"/>
          </p:nvPr>
        </p:nvSpPr>
        <p:spPr/>
        <p:txBody>
          <a:bodyPr/>
          <a:lstStyle/>
          <a:p>
            <a:r>
              <a:rPr lang="en-US" dirty="0"/>
              <a:t>Joyce’s Dublin</a:t>
            </a:r>
          </a:p>
        </p:txBody>
      </p:sp>
      <p:pic>
        <p:nvPicPr>
          <p:cNvPr id="5" name="Content Placeholder 4" descr="A vintage photo of a horse drawn carriage on a city street&#10;&#10;Description generated with very high confidence">
            <a:extLst>
              <a:ext uri="{FF2B5EF4-FFF2-40B4-BE49-F238E27FC236}">
                <a16:creationId xmlns:a16="http://schemas.microsoft.com/office/drawing/2014/main" id="{1AE30534-0554-4E7A-B56C-B852A902D6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43250" y="2644775"/>
            <a:ext cx="5905500" cy="3143250"/>
          </a:xfrm>
        </p:spPr>
      </p:pic>
    </p:spTree>
    <p:extLst>
      <p:ext uri="{BB962C8B-B14F-4D97-AF65-F5344CB8AC3E}">
        <p14:creationId xmlns:p14="http://schemas.microsoft.com/office/powerpoint/2010/main" val="528740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BD188-4EC4-4C9A-AB3A-933B6B1C4F68}"/>
              </a:ext>
            </a:extLst>
          </p:cNvPr>
          <p:cNvSpPr>
            <a:spLocks noGrp="1"/>
          </p:cNvSpPr>
          <p:nvPr>
            <p:ph type="title"/>
          </p:nvPr>
        </p:nvSpPr>
        <p:spPr/>
        <p:txBody>
          <a:bodyPr/>
          <a:lstStyle/>
          <a:p>
            <a:r>
              <a:rPr lang="en-US" dirty="0"/>
              <a:t>Mapping out the Narrator’s Story</a:t>
            </a:r>
          </a:p>
        </p:txBody>
      </p:sp>
      <p:sp>
        <p:nvSpPr>
          <p:cNvPr id="3" name="Content Placeholder 2">
            <a:extLst>
              <a:ext uri="{FF2B5EF4-FFF2-40B4-BE49-F238E27FC236}">
                <a16:creationId xmlns:a16="http://schemas.microsoft.com/office/drawing/2014/main" id="{1753B0AA-BF76-4DB4-9CB7-D4A4B0761E24}"/>
              </a:ext>
            </a:extLst>
          </p:cNvPr>
          <p:cNvSpPr>
            <a:spLocks noGrp="1"/>
          </p:cNvSpPr>
          <p:nvPr>
            <p:ph idx="1"/>
          </p:nvPr>
        </p:nvSpPr>
        <p:spPr/>
        <p:txBody>
          <a:bodyPr/>
          <a:lstStyle/>
          <a:p>
            <a:r>
              <a:rPr lang="en-US" dirty="0"/>
              <a:t>“North Richmond Street, </a:t>
            </a:r>
            <a:r>
              <a:rPr lang="en-US" dirty="0">
                <a:highlight>
                  <a:srgbClr val="FFFF00"/>
                </a:highlight>
              </a:rPr>
              <a:t>being blind</a:t>
            </a:r>
            <a:r>
              <a:rPr lang="en-US" dirty="0"/>
              <a:t>, was a quiet street except at the hour when the Christian Brothers’ School </a:t>
            </a:r>
            <a:r>
              <a:rPr lang="en-US" dirty="0">
                <a:highlight>
                  <a:srgbClr val="FFFF00"/>
                </a:highlight>
              </a:rPr>
              <a:t>set the boys free</a:t>
            </a:r>
            <a:r>
              <a:rPr lang="en-US" dirty="0"/>
              <a:t>. An uninhabited house of two </a:t>
            </a:r>
            <a:r>
              <a:rPr lang="en-US" dirty="0" err="1"/>
              <a:t>storeys</a:t>
            </a:r>
            <a:r>
              <a:rPr lang="en-US" dirty="0"/>
              <a:t> stood at the </a:t>
            </a:r>
            <a:r>
              <a:rPr lang="en-US" dirty="0">
                <a:highlight>
                  <a:srgbClr val="FFFF00"/>
                </a:highlight>
              </a:rPr>
              <a:t>blind end</a:t>
            </a:r>
            <a:r>
              <a:rPr lang="en-US" dirty="0"/>
              <a:t>, detached from its </a:t>
            </a:r>
            <a:r>
              <a:rPr lang="en-US" dirty="0" err="1"/>
              <a:t>neighbours</a:t>
            </a:r>
            <a:r>
              <a:rPr lang="en-US" dirty="0"/>
              <a:t> in a square ground. </a:t>
            </a:r>
            <a:r>
              <a:rPr lang="en-US" dirty="0">
                <a:highlight>
                  <a:srgbClr val="FFFF00"/>
                </a:highlight>
              </a:rPr>
              <a:t>The other houses of the street, conscious of decent lives within them, gazed at one another with brown imperturbable faces</a:t>
            </a:r>
            <a:r>
              <a:rPr lang="en-US" dirty="0"/>
              <a:t>” (11). </a:t>
            </a:r>
          </a:p>
        </p:txBody>
      </p:sp>
    </p:spTree>
    <p:extLst>
      <p:ext uri="{BB962C8B-B14F-4D97-AF65-F5344CB8AC3E}">
        <p14:creationId xmlns:p14="http://schemas.microsoft.com/office/powerpoint/2010/main" val="18755930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458D3-7EC5-4C59-B3F8-6A89AFC478ED}"/>
              </a:ext>
            </a:extLst>
          </p:cNvPr>
          <p:cNvSpPr>
            <a:spLocks noGrp="1"/>
          </p:cNvSpPr>
          <p:nvPr>
            <p:ph type="title"/>
          </p:nvPr>
        </p:nvSpPr>
        <p:spPr/>
        <p:txBody>
          <a:bodyPr>
            <a:normAutofit fontScale="90000"/>
          </a:bodyPr>
          <a:lstStyle/>
          <a:p>
            <a:r>
              <a:rPr lang="en-US" dirty="0"/>
              <a:t>Realism of the Locations</a:t>
            </a:r>
            <a:br>
              <a:rPr lang="en-US" dirty="0"/>
            </a:br>
            <a:endParaRPr lang="en-US" dirty="0"/>
          </a:p>
        </p:txBody>
      </p:sp>
      <p:sp>
        <p:nvSpPr>
          <p:cNvPr id="6" name="Text Placeholder 5">
            <a:extLst>
              <a:ext uri="{FF2B5EF4-FFF2-40B4-BE49-F238E27FC236}">
                <a16:creationId xmlns:a16="http://schemas.microsoft.com/office/drawing/2014/main" id="{1F64D433-2251-46BD-96C6-F2F5ECBE8A2B}"/>
              </a:ext>
            </a:extLst>
          </p:cNvPr>
          <p:cNvSpPr>
            <a:spLocks noGrp="1"/>
          </p:cNvSpPr>
          <p:nvPr>
            <p:ph type="body" idx="1"/>
          </p:nvPr>
        </p:nvSpPr>
        <p:spPr>
          <a:xfrm>
            <a:off x="1295273" y="2457451"/>
            <a:ext cx="4718304" cy="400050"/>
          </a:xfrm>
        </p:spPr>
        <p:txBody>
          <a:bodyPr/>
          <a:lstStyle/>
          <a:p>
            <a:r>
              <a:rPr lang="en-US" dirty="0"/>
              <a:t>North Richmond St. in 2013</a:t>
            </a:r>
          </a:p>
        </p:txBody>
      </p:sp>
      <p:pic>
        <p:nvPicPr>
          <p:cNvPr id="5" name="Content Placeholder 4">
            <a:extLst>
              <a:ext uri="{FF2B5EF4-FFF2-40B4-BE49-F238E27FC236}">
                <a16:creationId xmlns:a16="http://schemas.microsoft.com/office/drawing/2014/main" id="{6361CF1F-5C43-42DD-81AC-4A87DDA0BB7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562752" y="3243263"/>
            <a:ext cx="4183346" cy="2632075"/>
          </a:xfrm>
        </p:spPr>
      </p:pic>
      <p:sp>
        <p:nvSpPr>
          <p:cNvPr id="7" name="Text Placeholder 6">
            <a:extLst>
              <a:ext uri="{FF2B5EF4-FFF2-40B4-BE49-F238E27FC236}">
                <a16:creationId xmlns:a16="http://schemas.microsoft.com/office/drawing/2014/main" id="{E95EB38B-0A01-4D8D-A8B1-9139C2208C8A}"/>
              </a:ext>
            </a:extLst>
          </p:cNvPr>
          <p:cNvSpPr>
            <a:spLocks noGrp="1"/>
          </p:cNvSpPr>
          <p:nvPr>
            <p:ph type="body" sz="quarter" idx="3"/>
          </p:nvPr>
        </p:nvSpPr>
        <p:spPr>
          <a:xfrm>
            <a:off x="6180011" y="2658533"/>
            <a:ext cx="4718304" cy="576262"/>
          </a:xfrm>
        </p:spPr>
        <p:txBody>
          <a:bodyPr/>
          <a:lstStyle/>
          <a:p>
            <a:r>
              <a:rPr lang="en-US" dirty="0"/>
              <a:t>O’Connell Christian Brothers’ School, 2013</a:t>
            </a:r>
          </a:p>
        </p:txBody>
      </p:sp>
      <p:pic>
        <p:nvPicPr>
          <p:cNvPr id="10" name="Content Placeholder 9">
            <a:extLst>
              <a:ext uri="{FF2B5EF4-FFF2-40B4-BE49-F238E27FC236}">
                <a16:creationId xmlns:a16="http://schemas.microsoft.com/office/drawing/2014/main" id="{7E9F027C-82D2-42F8-A2A0-F9F2AAA174A6}"/>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646908" y="3214481"/>
            <a:ext cx="3849642" cy="2775158"/>
          </a:xfrm>
        </p:spPr>
      </p:pic>
    </p:spTree>
    <p:extLst>
      <p:ext uri="{BB962C8B-B14F-4D97-AF65-F5344CB8AC3E}">
        <p14:creationId xmlns:p14="http://schemas.microsoft.com/office/powerpoint/2010/main" val="22897975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36C4F75-DA2A-4B2C-A42A-7D9D606CE706}"/>
              </a:ext>
            </a:extLst>
          </p:cNvPr>
          <p:cNvSpPr>
            <a:spLocks noGrp="1"/>
          </p:cNvSpPr>
          <p:nvPr>
            <p:ph type="title"/>
          </p:nvPr>
        </p:nvSpPr>
        <p:spPr/>
        <p:txBody>
          <a:bodyPr/>
          <a:lstStyle/>
          <a:p>
            <a:r>
              <a:rPr lang="en-US" dirty="0"/>
              <a:t>The Historical 1894 Araby Bazaar</a:t>
            </a:r>
          </a:p>
        </p:txBody>
      </p:sp>
      <p:sp>
        <p:nvSpPr>
          <p:cNvPr id="9" name="Content Placeholder 8">
            <a:extLst>
              <a:ext uri="{FF2B5EF4-FFF2-40B4-BE49-F238E27FC236}">
                <a16:creationId xmlns:a16="http://schemas.microsoft.com/office/drawing/2014/main" id="{F7339E8C-EDB6-4DD1-AF90-3FE61C95FD88}"/>
              </a:ext>
            </a:extLst>
          </p:cNvPr>
          <p:cNvSpPr>
            <a:spLocks noGrp="1"/>
          </p:cNvSpPr>
          <p:nvPr>
            <p:ph idx="1"/>
          </p:nvPr>
        </p:nvSpPr>
        <p:spPr/>
        <p:txBody>
          <a:bodyPr>
            <a:normAutofit fontScale="25000" lnSpcReduction="20000"/>
          </a:bodyPr>
          <a:lstStyle/>
          <a:p>
            <a:r>
              <a:rPr lang="en-US" sz="5600" dirty="0"/>
              <a:t>The bazaar opened on Monday 14 May (though the official opening by the Lord Lieutenant, Lord Houghton, only took place on Tuesday 15 May) and ran until Saturday 19 May 1894. It was held in aid of Jervis Street Hospital, an institution run by the Catholic Sisters of Mercy. </a:t>
            </a:r>
          </a:p>
          <a:p>
            <a:r>
              <a:rPr lang="en-US" sz="5600" dirty="0"/>
              <a:t>The </a:t>
            </a:r>
            <a:r>
              <a:rPr lang="en-US" sz="5600" dirty="0" err="1"/>
              <a:t>programme</a:t>
            </a:r>
            <a:r>
              <a:rPr lang="en-US" sz="5600" dirty="0"/>
              <a:t> for the Araby bazaar promised a ‘Grand Oriental Fete’ and was illustrated with images of an Arab mounted on a camel and oriental-looking buildings with onion domes and minarets. </a:t>
            </a:r>
            <a:r>
              <a:rPr lang="en-US" sz="5600" dirty="0">
                <a:highlight>
                  <a:srgbClr val="00FF00"/>
                </a:highlight>
              </a:rPr>
              <a:t>Admission to the bazaar was one shilling</a:t>
            </a:r>
            <a:r>
              <a:rPr lang="en-US" sz="5600" dirty="0"/>
              <a:t>. The bazaar had its own theme song, with words by WG Wills and music by Frederick Clay, the first verse of which went:</a:t>
            </a:r>
          </a:p>
          <a:p>
            <a:r>
              <a:rPr lang="en-US" sz="5600" dirty="0"/>
              <a:t>I’ll sing to thee of Araby,</a:t>
            </a:r>
            <a:br>
              <a:rPr lang="en-US" sz="5600" dirty="0"/>
            </a:br>
            <a:r>
              <a:rPr lang="en-US" sz="5600" dirty="0"/>
              <a:t>And tales of fair Cashmere,</a:t>
            </a:r>
            <a:br>
              <a:rPr lang="en-US" sz="5600" dirty="0"/>
            </a:br>
            <a:r>
              <a:rPr lang="en-US" sz="5600" dirty="0"/>
              <a:t>Wild tales to cheat thee of a sigh,</a:t>
            </a:r>
            <a:br>
              <a:rPr lang="en-US" sz="5600" dirty="0"/>
            </a:br>
            <a:r>
              <a:rPr lang="en-US" sz="5600" dirty="0"/>
              <a:t>Or charm thee to a tear.</a:t>
            </a:r>
          </a:p>
          <a:p>
            <a:r>
              <a:rPr lang="en-US" sz="5600" dirty="0"/>
              <a:t>To add to the oriental atmosphere the catalogue promised a ‘magnificent representation of an oriental city,’ complete with Cairo donkeys and donkey boys, and an Arab encampment. Entertainment would include an international tug-of-war, dances by 250 trained children, eastern magic from the Egyptian Hall in London, ‘skirt dancing up to date,’ a grand theatre of varieties, tableaux, theatricals, and Christy Minstrels.</a:t>
            </a:r>
          </a:p>
          <a:p>
            <a:r>
              <a:rPr lang="en-US" sz="5600" dirty="0"/>
              <a:t>Other diversions included switchback railways and roundabouts, ‘Menotti, the King of the air,’ the great Stockholm wonder, bicycle polo, rifle and clay pigeon shooting, and magnificent displays of fireworks by Brock, of the Crystal Palace, London.</a:t>
            </a:r>
          </a:p>
          <a:p>
            <a:endParaRPr lang="en-US" dirty="0"/>
          </a:p>
        </p:txBody>
      </p:sp>
    </p:spTree>
    <p:extLst>
      <p:ext uri="{BB962C8B-B14F-4D97-AF65-F5344CB8AC3E}">
        <p14:creationId xmlns:p14="http://schemas.microsoft.com/office/powerpoint/2010/main" val="409594673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166</TotalTime>
  <Words>1664</Words>
  <Application>Microsoft Office PowerPoint</Application>
  <PresentationFormat>宽屏</PresentationFormat>
  <Paragraphs>67</Paragraphs>
  <Slides>23</Slides>
  <Notes>0</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23</vt:i4>
      </vt:variant>
    </vt:vector>
  </HeadingPairs>
  <TitlesOfParts>
    <vt:vector size="26" baseType="lpstr">
      <vt:lpstr>Arial</vt:lpstr>
      <vt:lpstr>Garamond</vt:lpstr>
      <vt:lpstr>Organic</vt:lpstr>
      <vt:lpstr>“Araby”: James Joyce’s Dublin </vt:lpstr>
      <vt:lpstr>Agenda </vt:lpstr>
      <vt:lpstr>James Joyce 1882-1941</vt:lpstr>
      <vt:lpstr>Dubliners</vt:lpstr>
      <vt:lpstr>Funny Quote about Joyce’s Perfectionism</vt:lpstr>
      <vt:lpstr>Joyce’s Dublin</vt:lpstr>
      <vt:lpstr>Mapping out the Narrator’s Story</vt:lpstr>
      <vt:lpstr>Realism of the Locations </vt:lpstr>
      <vt:lpstr>The Historical 1894 Araby Bazaar</vt:lpstr>
      <vt:lpstr>PowerPoint 演示文稿</vt:lpstr>
      <vt:lpstr>The “Real” 1894 Araby versus the Story’s Representation of Araby</vt:lpstr>
      <vt:lpstr>Historical versus Fictional Araby </vt:lpstr>
      <vt:lpstr>  Allusions to Romantic and Gothic Literature “Among these I found a few paper-covered books, the pages of which were curled and damp: The Abbot, by Walter Scott, The Devout Communicant and The Memoirs of Vidocq. I liked the last best because its leaves were yellow.”   </vt:lpstr>
      <vt:lpstr>Why is she called “Mangan’s sister”</vt:lpstr>
      <vt:lpstr>Close-reading “Mangan’s sister”</vt:lpstr>
      <vt:lpstr>The Holy Grail and other Catholic Iconography “I imagined that I bore my chalice safely through a throng of foes.”</vt:lpstr>
      <vt:lpstr>   The Holy Grail   The Holy Grail is a vessel that serves as an important motif in Arthurian literature. Different traditions describe it as a cup, dish or stone with miraculous powers that provide happiness, eternal youth or sustenance in infinite abundance. The term "holy grail" is often used to denote an object or goal that is sought after for its great significance. </vt:lpstr>
      <vt:lpstr>PowerPoint 演示文稿</vt:lpstr>
      <vt:lpstr>PowerPoint 演示文稿</vt:lpstr>
      <vt:lpstr>PowerPoint 演示文稿</vt:lpstr>
      <vt:lpstr>PowerPoint 演示文稿</vt:lpstr>
      <vt:lpstr>Holy Grail and the Narrator's Gift  “If I go,” I said, “I will bring you something.” </vt:lpstr>
      <vt:lpstr>And now your questions from the Discussion Board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“Araby”: James Joyce’s Dublin</dc:title>
  <dc:creator>Marilyn Holguin</dc:creator>
  <cp:lastModifiedBy>Feng, Chuhao</cp:lastModifiedBy>
  <cp:revision>19</cp:revision>
  <dcterms:created xsi:type="dcterms:W3CDTF">2018-01-15T08:57:45Z</dcterms:created>
  <dcterms:modified xsi:type="dcterms:W3CDTF">2019-05-26T10:46:25Z</dcterms:modified>
</cp:coreProperties>
</file>

<file path=docProps/thumbnail.jpeg>
</file>